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9" r:id="rId2"/>
    <p:sldId id="828" r:id="rId3"/>
    <p:sldId id="441" r:id="rId4"/>
    <p:sldId id="440" r:id="rId5"/>
    <p:sldId id="821" r:id="rId6"/>
    <p:sldId id="833" r:id="rId7"/>
    <p:sldId id="822" r:id="rId8"/>
    <p:sldId id="823" r:id="rId9"/>
    <p:sldId id="824" r:id="rId10"/>
    <p:sldId id="830" r:id="rId11"/>
    <p:sldId id="831" r:id="rId12"/>
    <p:sldId id="439" r:id="rId13"/>
    <p:sldId id="835" r:id="rId14"/>
    <p:sldId id="827" r:id="rId15"/>
    <p:sldId id="834" r:id="rId1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CFEC"/>
    <a:srgbClr val="009FD9"/>
    <a:srgbClr val="83BEFF"/>
    <a:srgbClr val="69B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52" autoAdjust="0"/>
    <p:restoredTop sz="70366" autoAdjust="0"/>
  </p:normalViewPr>
  <p:slideViewPr>
    <p:cSldViewPr snapToGrid="0" showGuides="1">
      <p:cViewPr varScale="1">
        <p:scale>
          <a:sx n="80" d="100"/>
          <a:sy n="80" d="100"/>
        </p:scale>
        <p:origin x="1584" y="90"/>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CH"/>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9D1404-AE8B-463D-8124-C796B7F8855E}" type="datetimeFigureOut">
              <a:rPr lang="de-CH" smtClean="0"/>
              <a:t>03.08.2020</a:t>
            </a:fld>
            <a:endParaRPr lang="de-CH"/>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CH"/>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CH"/>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F58958-3559-4028-A957-15018FA3E966}" type="slidenum">
              <a:rPr lang="de-CH" smtClean="0"/>
              <a:t>‹Nr.›</a:t>
            </a:fld>
            <a:endParaRPr lang="de-CH"/>
          </a:p>
        </p:txBody>
      </p:sp>
    </p:spTree>
    <p:extLst>
      <p:ext uri="{BB962C8B-B14F-4D97-AF65-F5344CB8AC3E}">
        <p14:creationId xmlns:p14="http://schemas.microsoft.com/office/powerpoint/2010/main" val="200263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dirty="0">
                <a:latin typeface="Helvetica" panose="020B0604020202020204" pitchFamily="34" charset="0"/>
                <a:cs typeface="Helvetica" panose="020B0604020202020204" pitchFamily="34" charset="0"/>
              </a:rPr>
              <a:t>Erinnern Sie sich noch an 1978? 1978 war der VW Golf das meistverkaufte Auto in Europa, und das erste Mobiltelefon 26kg schwer. </a:t>
            </a:r>
          </a:p>
          <a:p>
            <a:endParaRPr lang="de-CH" dirty="0">
              <a:latin typeface="Helvetica" panose="020B0604020202020204" pitchFamily="34" charset="0"/>
              <a:cs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CH" dirty="0">
                <a:latin typeface="Helvetica" panose="020B0604020202020204" pitchFamily="34" charset="0"/>
                <a:cs typeface="Helvetica" panose="020B0604020202020204" pitchFamily="34" charset="0"/>
              </a:rPr>
              <a:t>Erinnern Sie sich auch noch an 1996? Ich war damals einer der ersten, der ein Motorola </a:t>
            </a:r>
            <a:r>
              <a:rPr lang="de-CH" dirty="0" err="1">
                <a:latin typeface="Helvetica" panose="020B0604020202020204" pitchFamily="34" charset="0"/>
                <a:cs typeface="Helvetica" panose="020B0604020202020204" pitchFamily="34" charset="0"/>
              </a:rPr>
              <a:t>StarTAC</a:t>
            </a:r>
            <a:r>
              <a:rPr lang="de-CH" dirty="0">
                <a:latin typeface="Helvetica" panose="020B0604020202020204" pitchFamily="34" charset="0"/>
                <a:cs typeface="Helvetica" panose="020B0604020202020204" pitchFamily="34" charset="0"/>
              </a:rPr>
              <a:t> besitzen durfte. Es war das erste GSM Klapphandy.</a:t>
            </a:r>
          </a:p>
          <a:p>
            <a:endParaRPr lang="de-CH" dirty="0">
              <a:latin typeface="Helvetica" panose="020B0604020202020204" pitchFamily="34" charset="0"/>
              <a:cs typeface="Helvetica" panose="020B0604020202020204" pitchFamily="34" charset="0"/>
            </a:endParaRPr>
          </a:p>
          <a:p>
            <a:r>
              <a:rPr lang="de-CH" dirty="0">
                <a:latin typeface="Helvetica" panose="020B0604020202020204" pitchFamily="34" charset="0"/>
                <a:cs typeface="Helvetica" panose="020B0604020202020204" pitchFamily="34" charset="0"/>
              </a:rPr>
              <a:t>Warum erzähle ich Ihnen das? Unsere beiden Kampfflugzeugflotten sind seit dieser Zeit im Einsatz. </a:t>
            </a:r>
          </a:p>
          <a:p>
            <a:endParaRPr lang="de-CH" dirty="0">
              <a:latin typeface="Helvetica" panose="020B0604020202020204" pitchFamily="34" charset="0"/>
              <a:cs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Helvetica" panose="020B0604020202020204" pitchFamily="34" charset="0"/>
                <a:ea typeface="+mn-ea"/>
                <a:cs typeface="Helvetica" panose="020B0604020202020204" pitchFamily="34" charset="0"/>
              </a:rPr>
              <a:t>Der Bundesrat und das Parlament wollen deshalb die seit 1978 und 1996 im Einsatz stehenden Kampfflugzeuge für maximal 6 Milliarden Franken durch neue Flugzeuge ersetzen.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CH" sz="1200" kern="1200" dirty="0">
              <a:solidFill>
                <a:schemeClr val="tx1"/>
              </a:solidFill>
              <a:effectLst/>
              <a:latin typeface="Helvetica" panose="020B0604020202020204" pitchFamily="34" charset="0"/>
              <a:ea typeface="+mn-ea"/>
              <a:cs typeface="Helvetica" panose="020B0604020202020204" pitchFamily="34" charset="0"/>
            </a:endParaRPr>
          </a:p>
          <a:p>
            <a:pPr marL="174359" indent="-174359">
              <a:lnSpc>
                <a:spcPts val="1831"/>
              </a:lnSpc>
              <a:buFont typeface="Arial" panose="020B0604020202020204" pitchFamily="34" charset="0"/>
              <a:buChar char="•"/>
            </a:pPr>
            <a:r>
              <a:rPr lang="de-CH" sz="1200" dirty="0">
                <a:latin typeface="Helvetica" panose="020B0604020202020204" pitchFamily="34" charset="0"/>
                <a:cs typeface="Helvetica" panose="020B0604020202020204" pitchFamily="34" charset="0"/>
              </a:rPr>
              <a:t>Die F/A-18 wurden 1996 beschafft und erreichen 2030 das Ende ihrer Nutzungsdauer (inkl. der beschlossenen Nutzungsverlängerung um 5 Jahre).</a:t>
            </a:r>
          </a:p>
          <a:p>
            <a:pPr marL="174359" indent="-174359">
              <a:lnSpc>
                <a:spcPts val="1831"/>
              </a:lnSpc>
              <a:buFont typeface="Arial" panose="020B0604020202020204" pitchFamily="34" charset="0"/>
              <a:buChar char="•"/>
            </a:pPr>
            <a:r>
              <a:rPr lang="de-CH" sz="1200" kern="1200" baseline="0" dirty="0">
                <a:solidFill>
                  <a:schemeClr val="tx1"/>
                </a:solidFill>
                <a:latin typeface="Helvetica" panose="020B0604020202020204" pitchFamily="34" charset="0"/>
                <a:ea typeface="+mn-ea"/>
                <a:cs typeface="Helvetica" panose="020B0604020202020204" pitchFamily="34" charset="0"/>
              </a:rPr>
              <a:t>Die F-5 Tiger sind noch stärker veraltet, sie stehen seit 1978 im Einsatz. Sie haben eine limitierte Sensorik, veraltete Lenkwaffen und keine Möglichkeit zum Datenaustausch. Eingesetzt werden die Flugzeuge für: Luftpolizeidienst nur tagsüber und bei guter Sicht, "Service-Flugzeug" (Zieldarstellung im Training, Testflüge); Im Luftkampf sind sie völlig chancenlos.</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100" dirty="0">
                <a:latin typeface="Helvetica" panose="020B0604020202020204" pitchFamily="34" charset="0"/>
                <a:cs typeface="Helvetica" panose="020B0604020202020204" pitchFamily="34" charset="0"/>
                <a:sym typeface="Wingdings" panose="05000000000000000000" pitchFamily="2" charset="2"/>
              </a:rPr>
              <a:t></a:t>
            </a:r>
            <a:r>
              <a:rPr lang="de-CH" sz="1100" dirty="0">
                <a:latin typeface="Helvetica" panose="020B0604020202020204" pitchFamily="34" charset="0"/>
                <a:cs typeface="Helvetica" panose="020B0604020202020204" pitchFamily="34" charset="0"/>
              </a:rPr>
              <a:t>Das heisst: Wir müssen die Erneuerung dieser Mittel jetzt aufgleisen, da eine Beschaffung mehrere Jahre dauert und die Flugzeuge so ab 2030 ersetzt werden können.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CH" sz="1100" kern="1200" dirty="0">
              <a:solidFill>
                <a:schemeClr val="tx1"/>
              </a:solidFill>
              <a:effectLst/>
              <a:latin typeface="Helvetica" panose="020B0604020202020204" pitchFamily="34" charset="0"/>
              <a:ea typeface="+mn-ea"/>
              <a:cs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Helvetica" panose="020B0604020202020204" pitchFamily="34" charset="0"/>
                <a:ea typeface="+mn-ea"/>
                <a:cs typeface="Helvetica" panose="020B0604020202020204" pitchFamily="34" charset="0"/>
              </a:rPr>
              <a:t>Die Gruppe für eine Schweiz ohne Armee (</a:t>
            </a:r>
            <a:r>
              <a:rPr lang="de-CH" sz="1200" kern="1200" dirty="0" err="1">
                <a:solidFill>
                  <a:schemeClr val="tx1"/>
                </a:solidFill>
                <a:effectLst/>
                <a:latin typeface="Helvetica" panose="020B0604020202020204" pitchFamily="34" charset="0"/>
                <a:ea typeface="+mn-ea"/>
                <a:cs typeface="Helvetica" panose="020B0604020202020204" pitchFamily="34" charset="0"/>
              </a:rPr>
              <a:t>GSoA</a:t>
            </a:r>
            <a:r>
              <a:rPr lang="de-CH" sz="1200" kern="1200" dirty="0">
                <a:solidFill>
                  <a:schemeClr val="tx1"/>
                </a:solidFill>
                <a:effectLst/>
                <a:latin typeface="Helvetica" panose="020B0604020202020204" pitchFamily="34" charset="0"/>
                <a:ea typeface="+mn-ea"/>
                <a:cs typeface="Helvetica" panose="020B0604020202020204" pitchFamily="34" charset="0"/>
              </a:rPr>
              <a:t>) hat dagegen das Referendum ergriffen.</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Helvetica" panose="020B0604020202020204" pitchFamily="34" charset="0"/>
                <a:ea typeface="+mn-ea"/>
                <a:cs typeface="Helvetica" panose="020B0604020202020204" pitchFamily="34" charset="0"/>
              </a:rPr>
              <a:t>Gerne werde ich in den nächsten Minuten auf die Pro-Argumente eingehen. Die wichtigste Frage dabei wird sein: </a:t>
            </a:r>
            <a:r>
              <a:rPr lang="de-CH" dirty="0">
                <a:latin typeface="Helvetica" panose="020B0604020202020204" pitchFamily="34" charset="0"/>
                <a:cs typeface="Helvetica" panose="020B0604020202020204" pitchFamily="34" charset="0"/>
              </a:rPr>
              <a:t>Zeigen Sie mir jemanden, der noch mit einem Natel A telefoniert oder seine Polizei mit einem VW Golf I ausrüstet. Es ist nur logisch, dass wir unsere alten Flugzeuge irgendwann erneuern sollen.</a:t>
            </a:r>
            <a:r>
              <a:rPr lang="de-CH" sz="1200" kern="1200" dirty="0">
                <a:solidFill>
                  <a:schemeClr val="tx1"/>
                </a:solidFill>
                <a:effectLst/>
                <a:latin typeface="Helvetica" panose="020B0604020202020204" pitchFamily="34" charset="0"/>
                <a:ea typeface="+mn-ea"/>
                <a:cs typeface="Helvetica" panose="020B0604020202020204" pitchFamily="34" charset="0"/>
              </a:rPr>
              <a:t> Ansonsten ist der Schweizer Luftraum ab 2030 ungeschützt.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CH" sz="1200" kern="1200" dirty="0">
              <a:solidFill>
                <a:schemeClr val="tx1"/>
              </a:solidFill>
              <a:effectLst/>
              <a:latin typeface="Helvetica" panose="020B0604020202020204" pitchFamily="34" charset="0"/>
              <a:ea typeface="+mn-ea"/>
              <a:cs typeface="Helvetica" panose="020B0604020202020204" pitchFamily="34" charset="0"/>
            </a:endParaRPr>
          </a:p>
          <a:p>
            <a:endParaRPr lang="de-CH" dirty="0"/>
          </a:p>
          <a:p>
            <a:endParaRPr lang="de-CH" dirty="0">
              <a:latin typeface="Helvetica" panose="020B0604020202020204" pitchFamily="34" charset="0"/>
              <a:cs typeface="Helvetica" panose="020B0604020202020204" pitchFamily="34" charset="0"/>
            </a:endParaRPr>
          </a:p>
          <a:p>
            <a:endParaRPr lang="de-CH" dirty="0">
              <a:latin typeface="Helvetica" panose="020B0604020202020204" pitchFamily="34" charset="0"/>
              <a:cs typeface="Helvetica" panose="020B0604020202020204" pitchFamily="34" charset="0"/>
            </a:endParaRPr>
          </a:p>
          <a:p>
            <a:endParaRPr lang="de-CH" dirty="0">
              <a:latin typeface="Helvetica" panose="020B0604020202020204" pitchFamily="34" charset="0"/>
              <a:cs typeface="Helvetica" panose="020B0604020202020204" pitchFamily="34" charset="0"/>
            </a:endParaRP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2</a:t>
            </a:fld>
            <a:endParaRPr lang="de-CH"/>
          </a:p>
        </p:txBody>
      </p:sp>
    </p:spTree>
    <p:extLst>
      <p:ext uri="{BB962C8B-B14F-4D97-AF65-F5344CB8AC3E}">
        <p14:creationId xmlns:p14="http://schemas.microsoft.com/office/powerpoint/2010/main" val="6527987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sz="1200" kern="1200" dirty="0">
                <a:solidFill>
                  <a:schemeClr val="tx1"/>
                </a:solidFill>
                <a:effectLst/>
                <a:latin typeface="Helvetica" panose="020B0604020202020204" pitchFamily="34" charset="0"/>
                <a:ea typeface="+mn-ea"/>
                <a:cs typeface="Helvetica" panose="020B0604020202020204" pitchFamily="34" charset="0"/>
              </a:rPr>
              <a:t>Unsere Sicherheit wird durch einen ganzen Verbund gewährleistet: Ambulanz, Polizei, Feuerwehr und auch die Armee als Sicherheitsreserve auf dem Boden und Flugzeuge zum Schutz in der Luft. Alle Bestandteile dieser Kette brauchen die notwendigen Fähigkeiten und Mittel, um ihre Aufgabe meistern zu können. Es ist mehr als angebracht, dass der Bund darin investiert und dass die Sicherheit der Schweiz eine hohe Priorität geniesst. Einen Bestandteil dieser Kette zu entfernen, würde den gesamten Sicherheitsverbund schwächen. Das Auftauchen von neuen Arten der Kriegsführung verdrängt keineswegs die alten Bedrohungen, sondern ergänzen diese. Vielfältige Gefahren erfordern deshalb auch vielfältige Antworten und Abwehrstrategien. </a:t>
            </a:r>
          </a:p>
          <a:p>
            <a:endParaRPr lang="de-CH" sz="1200" kern="1200" dirty="0">
              <a:solidFill>
                <a:schemeClr val="tx1"/>
              </a:solidFill>
              <a:effectLst/>
              <a:latin typeface="Helvetica" panose="020B0604020202020204" pitchFamily="34" charset="0"/>
              <a:ea typeface="+mn-ea"/>
              <a:cs typeface="Helvetica" panose="020B0604020202020204" pitchFamily="34" charset="0"/>
            </a:endParaRPr>
          </a:p>
          <a:p>
            <a:pPr marL="0" marR="0" lvl="0" indent="0" algn="l" defTabSz="914400" rtl="0" eaLnBrk="1" fontAlgn="auto" latinLnBrk="0" hangingPunct="1">
              <a:lnSpc>
                <a:spcPts val="1831"/>
              </a:lnSpc>
              <a:spcBef>
                <a:spcPts val="0"/>
              </a:spcBef>
              <a:spcAft>
                <a:spcPts val="0"/>
              </a:spcAft>
              <a:buClrTx/>
              <a:buSzTx/>
              <a:buFont typeface="Arial" panose="020B0604020202020204" pitchFamily="34" charset="0"/>
              <a:buNone/>
              <a:tabLst/>
              <a:defRPr/>
            </a:pPr>
            <a:r>
              <a:rPr lang="de-CH" sz="1200" kern="1200" dirty="0">
                <a:solidFill>
                  <a:schemeClr val="tx1"/>
                </a:solidFill>
                <a:effectLst/>
                <a:latin typeface="Helvetica" panose="020B0604020202020204" pitchFamily="34" charset="0"/>
                <a:ea typeface="+mn-ea"/>
                <a:cs typeface="Helvetica" panose="020B0604020202020204" pitchFamily="34" charset="0"/>
              </a:rPr>
              <a:t>Ein Bestandteil kann deshalb nicht gegen einen anderen Teil ausgespielt werden. Polizei nicht gegen Ambulanz, oder Flugzeuge nicht gegen Cybereinheiten.  Wir brauchen in jeder Situation den richtigen Schutz. Alle Massnahmen, die zum Schutz beitragen, sind wichtig. </a:t>
            </a:r>
          </a:p>
          <a:p>
            <a:pPr marL="0" marR="0" lvl="0" indent="0" algn="l" defTabSz="914400" rtl="0" eaLnBrk="1" fontAlgn="auto" latinLnBrk="0" hangingPunct="1">
              <a:lnSpc>
                <a:spcPts val="1831"/>
              </a:lnSpc>
              <a:spcBef>
                <a:spcPts val="0"/>
              </a:spcBef>
              <a:spcAft>
                <a:spcPts val="0"/>
              </a:spcAft>
              <a:buClrTx/>
              <a:buSzTx/>
              <a:buFont typeface="Arial" panose="020B0604020202020204" pitchFamily="34" charset="0"/>
              <a:buNone/>
              <a:tabLst/>
              <a:defRPr/>
            </a:pPr>
            <a:endParaRPr lang="de-DE" sz="1100" dirty="0">
              <a:latin typeface="Helvetica" panose="020B0604020202020204" pitchFamily="34" charset="0"/>
              <a:cs typeface="Helvetica" panose="020B0604020202020204" pitchFamily="34" charset="0"/>
            </a:endParaRPr>
          </a:p>
          <a:p>
            <a:pPr marL="0" marR="0" lvl="0" indent="0" algn="l" defTabSz="914400" rtl="0" eaLnBrk="1" fontAlgn="auto" latinLnBrk="0" hangingPunct="1">
              <a:lnSpc>
                <a:spcPts val="1831"/>
              </a:lnSpc>
              <a:spcBef>
                <a:spcPts val="0"/>
              </a:spcBef>
              <a:spcAft>
                <a:spcPts val="0"/>
              </a:spcAft>
              <a:buClrTx/>
              <a:buSzTx/>
              <a:buFont typeface="Arial" panose="020B0604020202020204" pitchFamily="34" charset="0"/>
              <a:buNone/>
              <a:tabLst/>
              <a:defRPr/>
            </a:pPr>
            <a:r>
              <a:rPr lang="de-DE" sz="1100" dirty="0">
                <a:latin typeface="Helvetica" panose="020B0604020202020204" pitchFamily="34" charset="0"/>
                <a:cs typeface="Helvetica" panose="020B0604020202020204" pitchFamily="34" charset="0"/>
              </a:rPr>
              <a:t>Zum Schutz und zur Verteidigung des Luftraums ist eine Kombination aus Kampfflugzeugen und bodengestützter Luftverteidigung notwendig</a:t>
            </a:r>
            <a:r>
              <a:rPr lang="de-CH" sz="1100" dirty="0">
                <a:latin typeface="Helvetica" panose="020B0604020202020204" pitchFamily="34" charset="0"/>
                <a:cs typeface="Helvetica" panose="020B0604020202020204" pitchFamily="34" charset="0"/>
              </a:rPr>
              <a:t>: Zum einen Kampfflugzeuge, zum anderen die Luftverteidigung am Boden. Diese Systeme müssen aufeinander abgestimmt sein. Deshalb</a:t>
            </a:r>
            <a:r>
              <a:rPr lang="de-CH" sz="1100" baseline="0" dirty="0">
                <a:latin typeface="Helvetica" panose="020B0604020202020204" pitchFamily="34" charset="0"/>
                <a:cs typeface="Helvetica" panose="020B0604020202020204" pitchFamily="34" charset="0"/>
              </a:rPr>
              <a:t> auch die Bezeichnung «Programm Air2030»: Es geht um die Erneuerung der gesamten Mittel zum Schutz des Luftraumes, also Kampfflugzeuge, </a:t>
            </a:r>
            <a:r>
              <a:rPr lang="de-CH" sz="1100" baseline="0" dirty="0" err="1">
                <a:latin typeface="Helvetica" panose="020B0604020202020204" pitchFamily="34" charset="0"/>
                <a:cs typeface="Helvetica" panose="020B0604020202020204" pitchFamily="34" charset="0"/>
              </a:rPr>
              <a:t>Bodluv</a:t>
            </a:r>
            <a:r>
              <a:rPr lang="de-CH" sz="1100" baseline="0" dirty="0">
                <a:latin typeface="Helvetica" panose="020B0604020202020204" pitchFamily="34" charset="0"/>
                <a:cs typeface="Helvetica" panose="020B0604020202020204" pitchFamily="34" charset="0"/>
              </a:rPr>
              <a:t>, und Führungssysteme dazu. Gegen die Bodenluftverteidigung wurde kein Referendum ergriffen. Es muss deshalb nur über die Flieger abgestimmt werden. </a:t>
            </a:r>
          </a:p>
          <a:p>
            <a:pPr marL="0" marR="0" lvl="0" indent="0" algn="l" defTabSz="914400" rtl="0" eaLnBrk="1" fontAlgn="auto" latinLnBrk="0" hangingPunct="1">
              <a:lnSpc>
                <a:spcPts val="1831"/>
              </a:lnSpc>
              <a:spcBef>
                <a:spcPts val="0"/>
              </a:spcBef>
              <a:spcAft>
                <a:spcPts val="0"/>
              </a:spcAft>
              <a:buClrTx/>
              <a:buSzTx/>
              <a:buFont typeface="Arial" panose="020B0604020202020204" pitchFamily="34" charset="0"/>
              <a:buNone/>
              <a:tabLst/>
              <a:defRPr/>
            </a:pPr>
            <a:endParaRPr lang="de-CH" sz="1100" baseline="0" dirty="0">
              <a:latin typeface="Helvetica" panose="020B0604020202020204" pitchFamily="34" charset="0"/>
              <a:cs typeface="Helvetica" panose="020B0604020202020204" pitchFamily="34" charset="0"/>
            </a:endParaRPr>
          </a:p>
          <a:p>
            <a:pPr marL="0" marR="0" lvl="0" indent="0" algn="l" defTabSz="914400" rtl="0" eaLnBrk="1" fontAlgn="auto" latinLnBrk="0" hangingPunct="1">
              <a:lnSpc>
                <a:spcPts val="1831"/>
              </a:lnSpc>
              <a:spcBef>
                <a:spcPts val="0"/>
              </a:spcBef>
              <a:spcAft>
                <a:spcPts val="0"/>
              </a:spcAft>
              <a:buClrTx/>
              <a:buSzTx/>
              <a:buFont typeface="Arial" panose="020B0604020202020204" pitchFamily="34" charset="0"/>
              <a:buNone/>
              <a:tabLst/>
              <a:defRPr/>
            </a:pPr>
            <a:endParaRPr lang="de-CH" sz="1100" dirty="0"/>
          </a:p>
        </p:txBody>
      </p:sp>
      <p:sp>
        <p:nvSpPr>
          <p:cNvPr id="4" name="Foliennummernplatzhalter 3"/>
          <p:cNvSpPr>
            <a:spLocks noGrp="1"/>
          </p:cNvSpPr>
          <p:nvPr>
            <p:ph type="sldNum" sz="quarter" idx="5"/>
          </p:nvPr>
        </p:nvSpPr>
        <p:spPr/>
        <p:txBody>
          <a:bodyPr/>
          <a:lstStyle/>
          <a:p>
            <a:fld id="{86F58958-3559-4028-A957-15018FA3E966}" type="slidenum">
              <a:rPr lang="de-CH" smtClean="0"/>
              <a:t>3</a:t>
            </a:fld>
            <a:endParaRPr lang="de-CH"/>
          </a:p>
        </p:txBody>
      </p:sp>
    </p:spTree>
    <p:extLst>
      <p:ext uri="{BB962C8B-B14F-4D97-AF65-F5344CB8AC3E}">
        <p14:creationId xmlns:p14="http://schemas.microsoft.com/office/powerpoint/2010/main" val="3955065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ts val="1831"/>
              </a:lnSpc>
              <a:spcBef>
                <a:spcPts val="0"/>
              </a:spcBef>
              <a:spcAft>
                <a:spcPts val="0"/>
              </a:spcAft>
              <a:buClrTx/>
              <a:buSzTx/>
              <a:buFont typeface="Arial" panose="020B0604020202020204" pitchFamily="34" charset="0"/>
              <a:buNone/>
              <a:tabLst/>
              <a:defRPr/>
            </a:pPr>
            <a:r>
              <a:rPr lang="de-CH" sz="1100" dirty="0">
                <a:latin typeface="Helvetica" panose="020B0604020202020204" pitchFamily="34" charset="0"/>
                <a:cs typeface="Helvetica" panose="020B0604020202020204" pitchFamily="34" charset="0"/>
              </a:rPr>
              <a:t>Jetzt hört man natürlich von der Gegenseite, dass es auch mit Trainingsfliegern oder Drohnen ginge, oder auch ohne Luftwaffe. Doch das stimmt nicht. Gerne werde ich durch das Erklären der verschiedenen Aufgaben der Luftwaffe aufzeigen, dass dies nur Kampfflugzeuge können. Sie sind das einzige Mittel, das für die Sicherheit in der Luft sorgen kann – in Friedens- und in Krisenzeiten.</a:t>
            </a:r>
          </a:p>
          <a:p>
            <a:endParaRPr lang="de-CH" dirty="0">
              <a:latin typeface="Helvetica" panose="020B0604020202020204" pitchFamily="34" charset="0"/>
              <a:cs typeface="Helvetica" panose="020B0604020202020204" pitchFamily="34" charset="0"/>
            </a:endParaRPr>
          </a:p>
          <a:p>
            <a:pPr marL="0" indent="0" defTabSz="929837">
              <a:lnSpc>
                <a:spcPts val="1831"/>
              </a:lnSpc>
              <a:buFont typeface="Arial" panose="020B0604020202020204" pitchFamily="34" charset="0"/>
              <a:buNone/>
              <a:defRPr/>
            </a:pPr>
            <a:r>
              <a:rPr lang="de-CH" sz="1200" dirty="0">
                <a:latin typeface="Helvetica" panose="020B0604020202020204" pitchFamily="34" charset="0"/>
                <a:cs typeface="Helvetica" panose="020B0604020202020204" pitchFamily="34" charset="0"/>
              </a:rPr>
              <a:t>Als neutraler Staat will die Schweiz ihren Schutz selber sicherstellen und sich nicht auf die Unterstützung anderer verlassen oder andere unterstützen müssen. Diesen Schutz gewähreistet die Luftwaffe jeden Tag. </a:t>
            </a:r>
          </a:p>
          <a:p>
            <a:pPr marL="0" indent="0">
              <a:lnSpc>
                <a:spcPct val="150000"/>
              </a:lnSpc>
              <a:buFont typeface="Arial" panose="020B0604020202020204" pitchFamily="34" charset="0"/>
              <a:buNone/>
            </a:pPr>
            <a:r>
              <a:rPr lang="de-CH" sz="1000" dirty="0">
                <a:latin typeface="Helvetica" panose="020B0604020202020204" pitchFamily="34" charset="0"/>
                <a:cs typeface="Helvetica" panose="020B0604020202020204" pitchFamily="34" charset="0"/>
              </a:rPr>
              <a:t>Im Frieden: Der Luftpolizeidienst:</a:t>
            </a:r>
          </a:p>
          <a:p>
            <a:pPr marL="172753" indent="-172753">
              <a:lnSpc>
                <a:spcPct val="150000"/>
              </a:lnSpc>
              <a:buFont typeface="Arial" panose="020B0604020202020204" pitchFamily="34" charset="0"/>
              <a:buChar char="•"/>
            </a:pPr>
            <a:r>
              <a:rPr lang="de-CH" sz="1000" dirty="0">
                <a:latin typeface="Helvetica" panose="020B0604020202020204" pitchFamily="34" charset="0"/>
                <a:cs typeface="Helvetica" panose="020B0604020202020204" pitchFamily="34" charset="0"/>
              </a:rPr>
              <a:t>Die Schweiz hat den am dichtesten beflogenen Luftraum Europas. Zusätzlich zu den rund 2000 Flügen durch die Schweiz starten und landen rund 1300 Flugzeuge auf einem Schweizer Flughafen – pro Tag. Das sind pro Jahr 1,2 Mio. Flüge (militärisch und zivil).</a:t>
            </a:r>
          </a:p>
          <a:p>
            <a:pPr marL="172753" indent="-172753">
              <a:lnSpc>
                <a:spcPct val="150000"/>
              </a:lnSpc>
              <a:buFont typeface="Arial" panose="020B0604020202020204" pitchFamily="34" charset="0"/>
              <a:buChar char="•"/>
            </a:pPr>
            <a:r>
              <a:rPr lang="de-CH" sz="1000" dirty="0">
                <a:latin typeface="Helvetica" panose="020B0604020202020204" pitchFamily="34" charset="0"/>
                <a:cs typeface="Helvetica" panose="020B0604020202020204" pitchFamily="34" charset="0"/>
              </a:rPr>
              <a:t>Die Luftwaffe überwacht den Luftraum permanent. Sie stellt sicher, dass die Verkehrsregeln eingehalten werden. Beispiel: Wenn ein verdächtiges Flugzeug sich nähert und nicht klar ist, was die Absichten des Piloten sind, nimmt ein Kampfflugzeug mit ihm Kontakt auf. Im äussersten Fall kann ein Flugzeug auch abgeschossen werden, wenn eine akute Bedrohung von ihm ausgeht.</a:t>
            </a:r>
          </a:p>
          <a:p>
            <a:pPr marL="172753" indent="-172753">
              <a:lnSpc>
                <a:spcPct val="150000"/>
              </a:lnSpc>
              <a:buFont typeface="Arial" panose="020B0604020202020204" pitchFamily="34" charset="0"/>
              <a:buChar char="•"/>
            </a:pPr>
            <a:r>
              <a:rPr lang="de-CH" sz="1000" dirty="0">
                <a:latin typeface="Helvetica" panose="020B0604020202020204" pitchFamily="34" charset="0"/>
                <a:cs typeface="Helvetica" panose="020B0604020202020204" pitchFamily="34" charset="0"/>
              </a:rPr>
              <a:t>Heute gibt es fast täglich solche Kontroll-Einsätze. Der Dienst wird ausgebaut. Aktuell</a:t>
            </a:r>
            <a:r>
              <a:rPr lang="de-CH" sz="1000" baseline="0" dirty="0">
                <a:latin typeface="Helvetica" panose="020B0604020202020204" pitchFamily="34" charset="0"/>
                <a:cs typeface="Helvetica" panose="020B0604020202020204" pitchFamily="34" charset="0"/>
              </a:rPr>
              <a:t> (2019) </a:t>
            </a:r>
            <a:r>
              <a:rPr lang="de-CH" sz="1000" dirty="0">
                <a:latin typeface="Helvetica" panose="020B0604020202020204" pitchFamily="34" charset="0"/>
                <a:cs typeface="Helvetica" panose="020B0604020202020204" pitchFamily="34" charset="0"/>
              </a:rPr>
              <a:t>ist die Luftpolizei jeden Tag von</a:t>
            </a:r>
            <a:r>
              <a:rPr lang="de-CH" sz="1000" baseline="0" dirty="0">
                <a:latin typeface="Helvetica" panose="020B0604020202020204" pitchFamily="34" charset="0"/>
                <a:cs typeface="Helvetica" panose="020B0604020202020204" pitchFamily="34" charset="0"/>
              </a:rPr>
              <a:t> 6 bis 22 Uhr </a:t>
            </a:r>
            <a:r>
              <a:rPr lang="de-CH" sz="1000" dirty="0">
                <a:latin typeface="Helvetica" panose="020B0604020202020204" pitchFamily="34" charset="0"/>
                <a:cs typeface="Helvetica" panose="020B0604020202020204" pitchFamily="34" charset="0"/>
              </a:rPr>
              <a:t>im regulären Einsatz; ab 2021 wird das rund um die Uhr der Fall sein.</a:t>
            </a: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de-CH" sz="1000" b="0" i="0" u="none" strike="noStrike" kern="1200" baseline="0" dirty="0">
              <a:solidFill>
                <a:srgbClr val="FF0000"/>
              </a:solidFill>
              <a:latin typeface="Helvetica" panose="020B0604020202020204" pitchFamily="34" charset="0"/>
              <a:ea typeface="+mn-ea"/>
              <a:cs typeface="Helvetica" panose="020B0604020202020204" pitchFamily="34" charset="0"/>
            </a:endParaRPr>
          </a:p>
          <a:p>
            <a:pPr marL="0" marR="0" lvl="0" indent="0" algn="l" defTabSz="914400" rtl="0" eaLnBrk="1" fontAlgn="auto" latinLnBrk="0" hangingPunct="1">
              <a:lnSpc>
                <a:spcPct val="150000"/>
              </a:lnSpc>
              <a:spcBef>
                <a:spcPts val="0"/>
              </a:spcBef>
              <a:spcAft>
                <a:spcPts val="0"/>
              </a:spcAft>
              <a:buClrTx/>
              <a:buSzTx/>
              <a:buFont typeface="Arial" panose="020B0604020202020204" pitchFamily="34" charset="0"/>
              <a:buNone/>
              <a:tabLst/>
              <a:defRPr/>
            </a:pPr>
            <a:r>
              <a:rPr lang="de-CH" sz="1000" b="0" i="0" u="none" strike="noStrike" kern="1200" baseline="0" dirty="0">
                <a:solidFill>
                  <a:schemeClr val="tx1"/>
                </a:solidFill>
                <a:latin typeface="Helvetica" panose="020B0604020202020204" pitchFamily="34" charset="0"/>
                <a:ea typeface="+mn-ea"/>
                <a:cs typeface="Helvetica" panose="020B0604020202020204" pitchFamily="34" charset="0"/>
              </a:rPr>
              <a:t>In Zeiten </a:t>
            </a:r>
            <a:r>
              <a:rPr lang="de-CH" sz="1000" b="0" i="1" u="none" strike="noStrike" kern="1200" baseline="0" dirty="0">
                <a:solidFill>
                  <a:schemeClr val="tx1"/>
                </a:solidFill>
                <a:latin typeface="Helvetica" panose="020B0604020202020204" pitchFamily="34" charset="0"/>
                <a:ea typeface="+mn-ea"/>
                <a:cs typeface="Helvetica" panose="020B0604020202020204" pitchFamily="34" charset="0"/>
              </a:rPr>
              <a:t>erhöhter Spannungen </a:t>
            </a:r>
            <a:r>
              <a:rPr lang="de-CH" sz="1000" b="0" i="0" u="none" strike="noStrike" kern="1200" baseline="0" dirty="0">
                <a:solidFill>
                  <a:schemeClr val="tx1"/>
                </a:solidFill>
                <a:latin typeface="Helvetica" panose="020B0604020202020204" pitchFamily="34" charset="0"/>
                <a:ea typeface="+mn-ea"/>
                <a:cs typeface="Helvetica" panose="020B0604020202020204" pitchFamily="34" charset="0"/>
              </a:rPr>
              <a:t>muss die Luftwaffe fähig sein, die Lufthoheit während Wochen oder Monaten zu wahren, um die unbefugte Benützung des Schweizer Luftraums zu verhindern. Damit werden auch neutralitätsrechtliche Verpflichtungen wahrgenommen. Finden im Umfeld der Schweiz bewaffnete Konflikte statt, kann ein glaubwürdiger Schutz des Luftraums darüber entscheiden, ob die Schweiz durch Luftraumverletzungen in einen Konflikt hineingezogen wird oder nicht. Eine starke Luftwaffe beeinflusst die Abwägungen kriegführender Parteien und potenzieller Angreifer. </a:t>
            </a:r>
            <a:endParaRPr lang="en-US" sz="1000" b="0" dirty="0">
              <a:latin typeface="Helvetica" panose="020B0604020202020204" pitchFamily="34" charset="0"/>
              <a:cs typeface="Helvetica" panose="020B0604020202020204" pitchFamily="34" charset="0"/>
            </a:endParaRPr>
          </a:p>
          <a:p>
            <a:pPr marL="172753" indent="-172753">
              <a:lnSpc>
                <a:spcPct val="150000"/>
              </a:lnSpc>
              <a:buFont typeface="Arial" panose="020B0604020202020204" pitchFamily="34" charset="0"/>
              <a:buChar char="•"/>
            </a:pPr>
            <a:endParaRPr lang="de-CH" sz="1000" dirty="0">
              <a:solidFill>
                <a:srgbClr val="FF0000"/>
              </a:solidFill>
              <a:latin typeface="Helvetica" panose="020B0604020202020204" pitchFamily="34" charset="0"/>
              <a:cs typeface="Helvetica" panose="020B0604020202020204" pitchFamily="34" charset="0"/>
            </a:endParaRPr>
          </a:p>
          <a:p>
            <a:pPr marL="0" indent="0">
              <a:lnSpc>
                <a:spcPts val="1831"/>
              </a:lnSpc>
              <a:buFont typeface="Arial" panose="020B0604020202020204" pitchFamily="34" charset="0"/>
              <a:buNone/>
            </a:pPr>
            <a:r>
              <a:rPr lang="de-CH" sz="1200" dirty="0">
                <a:solidFill>
                  <a:srgbClr val="FF0000"/>
                </a:solidFill>
                <a:latin typeface="Helvetica" panose="020B0604020202020204" pitchFamily="34" charset="0"/>
                <a:cs typeface="Helvetica" panose="020B0604020202020204" pitchFamily="34" charset="0"/>
              </a:rPr>
              <a:t>Eine Armee ist nicht für Schönwetter-Perioden da. Wir haben die Armee vor allem, um die Schweiz im Fall eines Krieges zu schützen.</a:t>
            </a:r>
          </a:p>
          <a:p>
            <a:pPr marL="172753" indent="-172753">
              <a:lnSpc>
                <a:spcPts val="1831"/>
              </a:lnSpc>
              <a:buFont typeface="Arial" panose="020B0604020202020204" pitchFamily="34" charset="0"/>
              <a:buChar char="•"/>
            </a:pPr>
            <a:r>
              <a:rPr lang="de-CH" sz="1200" b="0" i="0" u="none" strike="noStrike" kern="1200" baseline="0" dirty="0">
                <a:solidFill>
                  <a:srgbClr val="FF0000"/>
                </a:solidFill>
                <a:latin typeface="Helvetica" panose="020B0604020202020204" pitchFamily="34" charset="0"/>
                <a:ea typeface="+mn-ea"/>
                <a:cs typeface="Helvetica" panose="020B0604020202020204" pitchFamily="34" charset="0"/>
              </a:rPr>
              <a:t>Im Falle eines </a:t>
            </a:r>
            <a:r>
              <a:rPr lang="de-CH" sz="1200" b="0" i="1" u="none" strike="noStrike" kern="1200" baseline="0" dirty="0">
                <a:solidFill>
                  <a:srgbClr val="FF0000"/>
                </a:solidFill>
                <a:latin typeface="Helvetica" panose="020B0604020202020204" pitchFamily="34" charset="0"/>
                <a:ea typeface="+mn-ea"/>
                <a:cs typeface="Helvetica" panose="020B0604020202020204" pitchFamily="34" charset="0"/>
              </a:rPr>
              <a:t>bewaffneten Angriffs </a:t>
            </a:r>
            <a:r>
              <a:rPr lang="de-CH" sz="1200" b="0" i="0" u="none" strike="noStrike" kern="1200" baseline="0" dirty="0">
                <a:solidFill>
                  <a:srgbClr val="FF0000"/>
                </a:solidFill>
                <a:latin typeface="Helvetica" panose="020B0604020202020204" pitchFamily="34" charset="0"/>
                <a:ea typeface="+mn-ea"/>
                <a:cs typeface="Helvetica" panose="020B0604020202020204" pitchFamily="34" charset="0"/>
              </a:rPr>
              <a:t>schützt und verteidigt die Luftwaffe mit Kampfflugzeugen und bodengestützter Luftverteidigung die Bevölkerung und die für das Funktionieren des Landes wichtigen Infrastrukturen und verhindert, dass ein Gegner aus der Luft die eigenen militärischen Verbände nachhaltig gefährden kann. Damit ermöglicht sie den Einsatz von eigenen Truppen am Boden. Die Luftwaffe unterstützt die Bodentruppen auch mit Aufklärung aus der Luft und Einsätzen gegen Bodenziele. </a:t>
            </a:r>
          </a:p>
          <a:p>
            <a:pPr marL="172753" indent="-172753">
              <a:lnSpc>
                <a:spcPts val="1831"/>
              </a:lnSpc>
              <a:buFont typeface="Arial" panose="020B0604020202020204" pitchFamily="34" charset="0"/>
              <a:buChar char="•"/>
            </a:pPr>
            <a:endParaRPr lang="de-CH" sz="1200" b="0" i="0" u="none" strike="noStrike" kern="1200" baseline="0" dirty="0">
              <a:solidFill>
                <a:srgbClr val="FF0000"/>
              </a:solidFill>
              <a:latin typeface="Helvetica" panose="020B0604020202020204" pitchFamily="34" charset="0"/>
              <a:ea typeface="+mn-ea"/>
              <a:cs typeface="Helvetica"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b="1" kern="1200" dirty="0">
                <a:solidFill>
                  <a:schemeClr val="tx1"/>
                </a:solidFill>
                <a:effectLst/>
                <a:latin typeface="Helvetica" panose="020B0604020202020204" pitchFamily="34" charset="0"/>
                <a:ea typeface="+mn-ea"/>
                <a:cs typeface="Helvetica" panose="020B0604020202020204" pitchFamily="34" charset="0"/>
              </a:rPr>
              <a:t>Zusammenfassend kann man also sagen:</a:t>
            </a:r>
          </a:p>
          <a:p>
            <a:pPr marL="0" marR="0" lvl="0" indent="0" algn="l" defTabSz="914400" rtl="0" eaLnBrk="1" fontAlgn="auto" latinLnBrk="0" hangingPunct="1">
              <a:lnSpc>
                <a:spcPct val="100000"/>
              </a:lnSpc>
              <a:spcBef>
                <a:spcPts val="0"/>
              </a:spcBef>
              <a:spcAft>
                <a:spcPts val="0"/>
              </a:spcAft>
              <a:buClrTx/>
              <a:buSzTx/>
              <a:buFontTx/>
              <a:buNone/>
              <a:tabLst/>
              <a:defRPr/>
            </a:pPr>
            <a:r>
              <a:rPr lang="de-CH" sz="1200" b="1" kern="1200" dirty="0">
                <a:solidFill>
                  <a:schemeClr val="tx1"/>
                </a:solidFill>
                <a:effectLst/>
                <a:latin typeface="Helvetica" panose="020B0604020202020204" pitchFamily="34" charset="0"/>
                <a:ea typeface="+mn-ea"/>
                <a:cs typeface="Helvetica" panose="020B0604020202020204" pitchFamily="34" charset="0"/>
              </a:rPr>
              <a:t>In der normalen Lage überwacht die Luftwaffe den Luftraum und interveniert im Rahmen des Luftpolizeidienstes bei Verletzungen von Luftverkehrsregeln. In Zeiten erhöhter Spannung muss sie aber auch in der Lage sein, die Lufthoheit auch während Wochen, allenfalls sogar während Monaten zu wahren, wozu eine ausreichende Anzahl funktionstüchtiger Kampfflugzeuge erforderlich ist. Solange Gewaltdrohung und Gewaltanwendung Mittel der internationalen Politik sind, bleibt der permanente Schutz und damit einsatzbereite Flugzeuge unverzichtbar für unserer Sicherheit und Freiheit.</a:t>
            </a:r>
          </a:p>
          <a:p>
            <a:pPr marL="172753" indent="-172753">
              <a:lnSpc>
                <a:spcPts val="1831"/>
              </a:lnSpc>
              <a:buFont typeface="Arial" panose="020B0604020202020204" pitchFamily="34" charset="0"/>
              <a:buChar char="•"/>
            </a:pPr>
            <a:endParaRPr lang="de-CH" sz="1200" b="0" i="0" u="none" strike="noStrike" kern="1200" baseline="0" dirty="0">
              <a:solidFill>
                <a:srgbClr val="FF0000"/>
              </a:solidFill>
              <a:latin typeface="Helvetica" panose="020B0604020202020204" pitchFamily="34" charset="0"/>
              <a:ea typeface="+mn-ea"/>
              <a:cs typeface="Helvetica" panose="020B0604020202020204" pitchFamily="34" charset="0"/>
            </a:endParaRP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4</a:t>
            </a:fld>
            <a:endParaRPr lang="de-CH"/>
          </a:p>
        </p:txBody>
      </p:sp>
    </p:spTree>
    <p:extLst>
      <p:ext uri="{BB962C8B-B14F-4D97-AF65-F5344CB8AC3E}">
        <p14:creationId xmlns:p14="http://schemas.microsoft.com/office/powerpoint/2010/main" val="10711470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sz="1200" kern="1200" dirty="0">
                <a:solidFill>
                  <a:schemeClr val="tx1"/>
                </a:solidFill>
                <a:effectLst/>
                <a:latin typeface="Helvetica" panose="020B0604020202020204" pitchFamily="34" charset="0"/>
                <a:ea typeface="+mn-ea"/>
                <a:cs typeface="Helvetica" panose="020B0604020202020204" pitchFamily="34" charset="0"/>
              </a:rPr>
              <a:t>Basierend auf den Resultaten des Evaluationsberichts wird dem Bundesrat via die Chefin VBS (Viola </a:t>
            </a:r>
            <a:r>
              <a:rPr lang="de-CH" sz="1200" kern="1200" dirty="0" err="1">
                <a:solidFill>
                  <a:schemeClr val="tx1"/>
                </a:solidFill>
                <a:effectLst/>
                <a:latin typeface="Helvetica" panose="020B0604020202020204" pitchFamily="34" charset="0"/>
                <a:ea typeface="+mn-ea"/>
                <a:cs typeface="Helvetica" panose="020B0604020202020204" pitchFamily="34" charset="0"/>
              </a:rPr>
              <a:t>Amherd</a:t>
            </a:r>
            <a:r>
              <a:rPr lang="de-CH" sz="1200" kern="1200" dirty="0">
                <a:solidFill>
                  <a:schemeClr val="tx1"/>
                </a:solidFill>
                <a:effectLst/>
                <a:latin typeface="Helvetica" panose="020B0604020202020204" pitchFamily="34" charset="0"/>
                <a:ea typeface="+mn-ea"/>
                <a:cs typeface="Helvetica" panose="020B0604020202020204" pitchFamily="34" charset="0"/>
              </a:rPr>
              <a:t>) das für die Schweiz am besten geeigneten Kampfflugzeug zur Typenwahl empfohlen. </a:t>
            </a:r>
            <a:r>
              <a:rPr lang="de-DE" dirty="0">
                <a:latin typeface="Helvetica" panose="020B0604020202020204" pitchFamily="34" charset="0"/>
                <a:cs typeface="Helvetica" panose="020B0604020202020204" pitchFamily="34" charset="0"/>
              </a:rPr>
              <a:t>Welcher Flugzeugtyp die alten ersetzt, entscheidet der Bundesrat erst nach der Abstimmung.</a:t>
            </a:r>
            <a:r>
              <a:rPr lang="de-CH" sz="1200" kern="1200" dirty="0">
                <a:solidFill>
                  <a:schemeClr val="tx1"/>
                </a:solidFill>
                <a:effectLst/>
                <a:latin typeface="Helvetica" panose="020B0604020202020204" pitchFamily="34" charset="0"/>
                <a:ea typeface="+mn-ea"/>
                <a:cs typeface="Helvetica" panose="020B0604020202020204" pitchFamily="34" charset="0"/>
              </a:rPr>
              <a:t> So wird sichergestellt, dass man nicht über einen Typ, sondern über den Grundsatz abstimmt. Das Budget ist schon definiert so hat man keinen Blankoscheck. Es ist deshalb eine Grundsatzfrage: Sollen unsere alten Flugzeuge durch neue ersetzt werden oder wollen wir keine selbstständige Luftverteidigung mehr?</a:t>
            </a: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5</a:t>
            </a:fld>
            <a:endParaRPr lang="de-CH"/>
          </a:p>
        </p:txBody>
      </p:sp>
    </p:spTree>
    <p:extLst>
      <p:ext uri="{BB962C8B-B14F-4D97-AF65-F5344CB8AC3E}">
        <p14:creationId xmlns:p14="http://schemas.microsoft.com/office/powerpoint/2010/main" val="990030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Aus Sicht des Bundesrates geht es um eine ganz grundsätzliche Frage: Wollen wir unser Bevölkerung weiter vor Gefahren aus der Luft schützen? Wie die Vergangenheit gezeigt hat, ist diese Frage umstritten. Der Bundesrat unterbreitet die Frage zur Beschaffung neuer Kampfflugzeuge deshalb dem Volk. Die bodengestützte Luftverteidigung ist weniger umstritten als andere Rüstungsbeschaffungen und wird deshalb nicht vorgelegt.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a:ln>
                  <a:noFill/>
                </a:ln>
                <a:solidFill>
                  <a:prstClr val="black"/>
                </a:solidFill>
                <a:effectLst/>
                <a:uLnTx/>
                <a:uFillTx/>
                <a:latin typeface="+mn-lt"/>
                <a:ea typeface="+mn-ea"/>
                <a:cs typeface="+mn-cs"/>
              </a:rPr>
              <a:t>Der Bundesrat sieht für die Beschaffung der neuen Kampfflugzeuge maximal 6 Milliarden </a:t>
            </a:r>
            <a:r>
              <a:rPr kumimoji="0" lang="de-CH" sz="1200" b="0" i="0" u="none" strike="noStrike" kern="1200" cap="none" spc="0" normalizeH="0" baseline="0" noProof="0" dirty="0">
                <a:ln>
                  <a:noFill/>
                </a:ln>
                <a:solidFill>
                  <a:prstClr val="black"/>
                </a:solidFill>
                <a:effectLst/>
                <a:uLnTx/>
                <a:uFillTx/>
                <a:latin typeface="+mn-lt"/>
                <a:ea typeface="+mn-ea"/>
                <a:cs typeface="+mn-cs"/>
              </a:rPr>
              <a:t>Franken vor. Für die Anschaffung neuer Kampfflugzeuge wird dazu über 10 Jahre ein Teil des Armeebudgets verwendet. Auch sieht der Bundesrat vor, das Armeebudget jährlich in der Grössenordnung von 1.4 Prozent real zu erhöhen. Die 1.4 Prozent Wachstum sind weniger, als das Wachstum, wie s für das gesamte Bundesbudget erwartet wird. Der Anteil der Ausgaben für die militärische Landesverteidigung am Bruttoinlandprodukt steigt damit von rund 0.7% auf rund 0.8%.</a:t>
            </a:r>
            <a:endParaRPr kumimoji="0" lang="de-CH"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Wichtig: Auch wenn das Volk bei einer allfälligen Abstimmung dem Planungsbeschluss für das neue Kampfflugzeug zustimmt, wird der Bundesrat die konkrete Beschaffung von Flugzeugen dem Parlament im Rahmen einer Armeebotschaft vorlegen (inkl. Typ, Anzahl bzw. Reichweite).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Ein Teil der Ausgaben soll mit Kompensationsgeschäften wieder in die CH Wirtschaft zurückfliessen. Dies nicht zu 100%, da Kompensationsgeschäfte (Offsets) Rüstungsbeschaffungen tendenziell verteuern. Die Schweiz verlangt seit jeher von ausländischen Lieferanten, den Vertragswert durch die Vergabe von Aufträgen in der Schweiz durch direkte und indirekte Offsets zu kompensieren. Der Bundesrat will, dass bei Air2030 direkte Offsets im Betrag von 20% des Vertragswertes verlangt werden sowie indirekte Offsets im Bereich der sicherheitsrelevanten Technologie- und Industriebasis im Betrag von 40% des Vertragswertes, insgesamt also 60%. Begründung:</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Das grosse Vertragsvolumens erschwert die Erfüllung der Offsetvorgaben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Es gibt keine sicherheitspolitische Begründung für Kompensationsgeschäfte in anderen Industriebereichen als der STIB</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Die zu erwartenden Mehrkosten von Offsets sind bei 100 Prozent deutlich höher als bei 60 Prozent und deshalb für den Bundesrat nicht vertretbar.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Richtwerte: 65% in der deutschsprachigen, 30% in der französischsprachigen, 5% in der italienischsprachigen Schweiz.</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Vorteile von Offsets: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Zusätzliche Aufträge aus dem Ausland schaffen oder sichern Arbeitsplätze in der Schweiz.</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Schweizer Unternehmen können Zugang zu Spitzentechnologien erhalten, und neue Fähigkeiten aufbauen.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Offsets können neue Märkte erschliessen.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rPr>
              <a:t>Transparenz: Für die Beschaffung neuer Kampfflugzeuge und eines neuen Systems zur bodengestützten Luftverteidigung wird eine öffentliche Liste von Unternehmen geführt, die Offset-Aufträge erhalten haben.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de-CH" sz="1200" b="0" i="0" u="none" strike="noStrike" kern="1200" cap="none" spc="0" normalizeH="0" baseline="0" noProof="0" dirty="0">
                <a:ln>
                  <a:noFill/>
                </a:ln>
                <a:solidFill>
                  <a:prstClr val="black"/>
                </a:solidFill>
                <a:effectLst/>
                <a:uLnTx/>
                <a:uFillTx/>
                <a:latin typeface="+mn-lt"/>
                <a:ea typeface="+mn-ea"/>
                <a:cs typeface="+mn-cs"/>
                <a:sym typeface="Wingdings" panose="05000000000000000000" pitchFamily="2" charset="2"/>
              </a:rPr>
              <a:t>Der Verteilschlüssel kann sich nach der parlamentarischen Debatte noch bis zu 80% verändern. </a:t>
            </a: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pPr marL="174359" marR="0" lvl="0" indent="-174359"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de-CH" sz="11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CH" sz="1200" b="0" i="0" u="none" strike="noStrike" kern="1200" cap="none" spc="0" normalizeH="0" baseline="0" noProof="0" dirty="0">
              <a:ln>
                <a:noFill/>
              </a:ln>
              <a:solidFill>
                <a:prstClr val="black"/>
              </a:solidFill>
              <a:effectLst/>
              <a:uLnTx/>
              <a:uFillTx/>
              <a:latin typeface="+mn-lt"/>
              <a:ea typeface="+mn-ea"/>
              <a:cs typeface="+mn-cs"/>
            </a:endParaRP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6</a:t>
            </a:fld>
            <a:endParaRPr lang="de-CH"/>
          </a:p>
        </p:txBody>
      </p:sp>
    </p:spTree>
    <p:extLst>
      <p:ext uri="{BB962C8B-B14F-4D97-AF65-F5344CB8AC3E}">
        <p14:creationId xmlns:p14="http://schemas.microsoft.com/office/powerpoint/2010/main" val="2935059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7</a:t>
            </a:fld>
            <a:endParaRPr lang="de-CH"/>
          </a:p>
        </p:txBody>
      </p:sp>
    </p:spTree>
    <p:extLst>
      <p:ext uri="{BB962C8B-B14F-4D97-AF65-F5344CB8AC3E}">
        <p14:creationId xmlns:p14="http://schemas.microsoft.com/office/powerpoint/2010/main" val="3155225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Helvetica" panose="020B0604020202020204" pitchFamily="34" charset="0"/>
                <a:ea typeface="+mn-ea"/>
                <a:cs typeface="Helvetica" panose="020B0604020202020204" pitchFamily="34" charset="0"/>
              </a:rPr>
              <a:t>Wenn Flugzeuge ohne Erlaubnis die Schweizer Grenze überqueren, können diese kontrolliert und zur Umkehr oder Landung gezwungen werden. Auch kann die Schweiz so den Luftraum bewachen und wichtige Anlässe wie UNO-Konferenzen oder das World </a:t>
            </a:r>
            <a:r>
              <a:rPr lang="de-CH" sz="1200" kern="1200" dirty="0" err="1">
                <a:solidFill>
                  <a:schemeClr val="tx1"/>
                </a:solidFill>
                <a:effectLst/>
                <a:latin typeface="Helvetica" panose="020B0604020202020204" pitchFamily="34" charset="0"/>
                <a:ea typeface="+mn-ea"/>
                <a:cs typeface="Helvetica" panose="020B0604020202020204" pitchFamily="34" charset="0"/>
              </a:rPr>
              <a:t>Economic</a:t>
            </a:r>
            <a:r>
              <a:rPr lang="de-CH" sz="1200" kern="1200" dirty="0">
                <a:solidFill>
                  <a:schemeClr val="tx1"/>
                </a:solidFill>
                <a:effectLst/>
                <a:latin typeface="Helvetica" panose="020B0604020202020204" pitchFamily="34" charset="0"/>
                <a:ea typeface="+mn-ea"/>
                <a:cs typeface="Helvetica" panose="020B0604020202020204" pitchFamily="34" charset="0"/>
              </a:rPr>
              <a:t> Forum WEF in Davos aus der Luft schützen. In der Schweiz findet fast täglich solcher Flugzeugeinsatz statt. Pro Jahr bestehen rund 40 Fälle, bei welchen ein Luftfahrzeug entweder die Lufthoheit verletzt, die Luftverkehrsregeln missachtet oder sich in einem Notfall befindet und damit einen Einsatz bedarf. Zudem führt die Luftwaffe pro Jahr rund 350 Stichprobenkontrollen durch, bei denen die Angaben von Flugzeugen überprüft werden. Der Schutz in der Luft ist damit ein wichtiger Bestandteil unserer Sicherheit, auch in Friedenszeiten.</a:t>
            </a: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8</a:t>
            </a:fld>
            <a:endParaRPr lang="de-CH"/>
          </a:p>
        </p:txBody>
      </p:sp>
    </p:spTree>
    <p:extLst>
      <p:ext uri="{BB962C8B-B14F-4D97-AF65-F5344CB8AC3E}">
        <p14:creationId xmlns:p14="http://schemas.microsoft.com/office/powerpoint/2010/main" val="33810472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CH" dirty="0">
                <a:latin typeface="Helvetica" panose="020B0604020202020204" pitchFamily="34" charset="0"/>
                <a:cs typeface="Helvetica" panose="020B0604020202020204" pitchFamily="34" charset="0"/>
              </a:rPr>
              <a:t>Will die Schweiz ihre Neutralität behalten, muss sie ihr Territorium selbst und ohne Abhängigkeit vom Ausland schützen, sagte bereits At-Bundesrätin Micheline </a:t>
            </a:r>
            <a:r>
              <a:rPr lang="de-CH" dirty="0" err="1">
                <a:latin typeface="Helvetica" panose="020B0604020202020204" pitchFamily="34" charset="0"/>
                <a:cs typeface="Helvetica" panose="020B0604020202020204" pitchFamily="34" charset="0"/>
              </a:rPr>
              <a:t>Calmy</a:t>
            </a:r>
            <a:r>
              <a:rPr lang="de-CH" dirty="0">
                <a:latin typeface="Helvetica" panose="020B0604020202020204" pitchFamily="34" charset="0"/>
                <a:cs typeface="Helvetica" panose="020B0604020202020204" pitchFamily="34" charset="0"/>
              </a:rPr>
              <a:t> Rei. Auch der Wirtschaftsstandort Schweiz profitiert von der Sicherheit, denn langfristige Sicherheit ist für unseren Wohlstand wichtig. Sicherheit ist ein wesentlicher Standortfaktor, damit Unternehmen hier investieren und Arbeitsplätze schaffen. </a:t>
            </a: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9</a:t>
            </a:fld>
            <a:endParaRPr lang="de-CH"/>
          </a:p>
        </p:txBody>
      </p:sp>
    </p:spTree>
    <p:extLst>
      <p:ext uri="{BB962C8B-B14F-4D97-AF65-F5344CB8AC3E}">
        <p14:creationId xmlns:p14="http://schemas.microsoft.com/office/powerpoint/2010/main" val="3652366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latin typeface="Helvetica" panose="020B0604020202020204" pitchFamily="34" charset="0"/>
                <a:cs typeface="Helvetica" panose="020B0604020202020204" pitchFamily="34" charset="0"/>
              </a:rPr>
              <a:t>Unsere Sicherheit wird durch einen ganzen Verbund gewährleistet: Ambulanz, Polizei, Feuerwehr, Cybersicherheit und auch die Armee als Sicherheitsreserve auf dem Boden und Flugzeuge zum Schutz in der Luft. </a:t>
            </a:r>
          </a:p>
          <a:p>
            <a:endParaRPr lang="de-DE" dirty="0">
              <a:latin typeface="Helvetica" panose="020B0604020202020204" pitchFamily="34" charset="0"/>
              <a:cs typeface="Helvetica" panose="020B0604020202020204" pitchFamily="34" charset="0"/>
            </a:endParaRPr>
          </a:p>
          <a:p>
            <a:r>
              <a:rPr lang="de-DE" dirty="0">
                <a:latin typeface="Helvetica" panose="020B0604020202020204" pitchFamily="34" charset="0"/>
                <a:cs typeface="Helvetica" panose="020B0604020202020204" pitchFamily="34" charset="0"/>
              </a:rPr>
              <a:t>Alle Bestandteile dieser Kette brauchen die notwendigen Fähigkeiten und Mittel, um ihre Aufgabe meistern zu können.</a:t>
            </a:r>
          </a:p>
          <a:p>
            <a:endParaRPr lang="de-DE" dirty="0">
              <a:latin typeface="Helvetica" panose="020B0604020202020204" pitchFamily="34" charset="0"/>
              <a:cs typeface="Helvetica" panose="020B0604020202020204" pitchFamily="34" charset="0"/>
            </a:endParaRPr>
          </a:p>
          <a:p>
            <a:r>
              <a:rPr lang="de-DE" dirty="0">
                <a:latin typeface="Helvetica" panose="020B0604020202020204" pitchFamily="34" charset="0"/>
                <a:cs typeface="Helvetica" panose="020B0604020202020204" pitchFamily="34" charset="0"/>
              </a:rPr>
              <a:t>Sicherheit ist kein Luxus, sondern eine Notwendigkeit.</a:t>
            </a: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10</a:t>
            </a:fld>
            <a:endParaRPr lang="de-CH"/>
          </a:p>
        </p:txBody>
      </p:sp>
    </p:spTree>
    <p:extLst>
      <p:ext uri="{BB962C8B-B14F-4D97-AF65-F5344CB8AC3E}">
        <p14:creationId xmlns:p14="http://schemas.microsoft.com/office/powerpoint/2010/main" val="2428054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latin typeface="Helvetica" panose="020B0604020202020204" pitchFamily="34" charset="0"/>
                <a:cs typeface="Helvetica" panose="020B0604020202020204" pitchFamily="34" charset="0"/>
              </a:rPr>
              <a:t>Das Coronavirus lehrt uns, auf allfällige Gefahren vorbereitet zu sein und nicht erst an die Bekämpfung von Krisen zu denken, wenn sie schon da sind.</a:t>
            </a:r>
          </a:p>
          <a:p>
            <a:r>
              <a:rPr lang="de-DE" dirty="0">
                <a:latin typeface="Helvetica" panose="020B0604020202020204" pitchFamily="34" charset="0"/>
                <a:cs typeface="Helvetica" panose="020B0604020202020204" pitchFamily="34" charset="0"/>
              </a:rPr>
              <a:t>Auch in Zukunft wollen wir für alle Eventualitäten gewappnet sein. Ersetzen wir unsere Flugzeuge aus 1978 und 1996 durch neue, damit wir die Sicherheit in der Schweiz gewährleisten können. </a:t>
            </a: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11</a:t>
            </a:fld>
            <a:endParaRPr lang="de-CH"/>
          </a:p>
        </p:txBody>
      </p:sp>
    </p:spTree>
    <p:extLst>
      <p:ext uri="{BB962C8B-B14F-4D97-AF65-F5344CB8AC3E}">
        <p14:creationId xmlns:p14="http://schemas.microsoft.com/office/powerpoint/2010/main" val="19868511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CH" sz="1200" b="0" dirty="0">
                <a:solidFill>
                  <a:srgbClr val="FF0000"/>
                </a:solidFill>
                <a:latin typeface="Helvetica" panose="020B0604020202020204" pitchFamily="34" charset="0"/>
                <a:cs typeface="Helvetica" panose="020B0604020202020204" pitchFamily="34" charset="0"/>
              </a:rPr>
              <a:t>Im Abstimmungskampf sind bereits verschiedene Falschaussagen aufgekommen. Gerne kläre ich diese kurz auf:</a:t>
            </a:r>
          </a:p>
          <a:p>
            <a:endParaRPr lang="de-CH" sz="1200" b="1" dirty="0">
              <a:solidFill>
                <a:srgbClr val="FF0000"/>
              </a:solidFill>
              <a:latin typeface="Helvetica" panose="020B0604020202020204" pitchFamily="34" charset="0"/>
              <a:cs typeface="Helvetica" panose="020B0604020202020204" pitchFamily="34" charset="0"/>
            </a:endParaRPr>
          </a:p>
          <a:p>
            <a:r>
              <a:rPr lang="de-CH" sz="1200" b="1" dirty="0">
                <a:solidFill>
                  <a:srgbClr val="FF0000"/>
                </a:solidFill>
                <a:latin typeface="Helvetica" panose="020B0604020202020204" pitchFamily="34" charset="0"/>
                <a:cs typeface="Helvetica" panose="020B0604020202020204" pitchFamily="34" charset="0"/>
              </a:rPr>
              <a:t>Falschaussage 1: Es gibt bessere Alternativen als Kampfflugzeuge</a:t>
            </a:r>
            <a:br>
              <a:rPr lang="de-CH" sz="1200" dirty="0">
                <a:solidFill>
                  <a:srgbClr val="FF0000"/>
                </a:solidFill>
                <a:latin typeface="Helvetica" panose="020B0604020202020204" pitchFamily="34" charset="0"/>
                <a:cs typeface="Helvetica" panose="020B0604020202020204" pitchFamily="34" charset="0"/>
              </a:rPr>
            </a:br>
            <a:r>
              <a:rPr lang="de-DE" sz="1200" dirty="0">
                <a:latin typeface="Helvetica" panose="020B0604020202020204" pitchFamily="34" charset="0"/>
                <a:cs typeface="Helvetica" panose="020B0604020202020204" pitchFamily="34" charset="0"/>
              </a:rPr>
              <a:t>Zu Kampfflugzeugen und bodengestützter Luftverteidigung gibt es auch in Zukunft keine tauglichen Alternativen: Drohnen, Helikopter und Trainingsflugzeuge fliegen zu langsam und zu wenig hoch. </a:t>
            </a:r>
          </a:p>
          <a:p>
            <a:endParaRPr lang="de-CH" sz="800" dirty="0">
              <a:latin typeface="Helvetica" panose="020B0604020202020204" pitchFamily="34" charset="0"/>
              <a:cs typeface="Helvetica" panose="020B0604020202020204" pitchFamily="34" charset="0"/>
            </a:endParaRPr>
          </a:p>
          <a:p>
            <a:r>
              <a:rPr lang="de-CH" sz="1200" b="1" dirty="0">
                <a:solidFill>
                  <a:srgbClr val="FF0000"/>
                </a:solidFill>
                <a:latin typeface="Helvetica" panose="020B0604020202020204" pitchFamily="34" charset="0"/>
                <a:cs typeface="Helvetica" panose="020B0604020202020204" pitchFamily="34" charset="0"/>
              </a:rPr>
              <a:t>Falschaussage 2: </a:t>
            </a:r>
            <a:r>
              <a:rPr lang="de-CH" sz="1200" dirty="0">
                <a:solidFill>
                  <a:srgbClr val="FF0000"/>
                </a:solidFill>
                <a:latin typeface="Helvetica" panose="020B0604020202020204" pitchFamily="34" charset="0"/>
                <a:cs typeface="Helvetica" panose="020B0604020202020204" pitchFamily="34" charset="0"/>
              </a:rPr>
              <a:t>Geld kann besser in Bildung investiert werden.</a:t>
            </a:r>
            <a:br>
              <a:rPr lang="de-CH" sz="1200" dirty="0">
                <a:solidFill>
                  <a:srgbClr val="FF0000"/>
                </a:solidFill>
                <a:latin typeface="Helvetica" panose="020B0604020202020204" pitchFamily="34" charset="0"/>
                <a:cs typeface="Helvetica" panose="020B0604020202020204" pitchFamily="34" charset="0"/>
              </a:rPr>
            </a:br>
            <a:r>
              <a:rPr lang="de-DE" sz="1200" dirty="0">
                <a:latin typeface="Helvetica" panose="020B0604020202020204" pitchFamily="34" charset="0"/>
                <a:cs typeface="Helvetica" panose="020B0604020202020204" pitchFamily="34" charset="0"/>
              </a:rPr>
              <a:t>Neue Kampfflugzeuge und bodengestützte Luftverteidigung </a:t>
            </a:r>
            <a:r>
              <a:rPr lang="de-DE" sz="1200" dirty="0" err="1">
                <a:latin typeface="Helvetica" panose="020B0604020202020204" pitchFamily="34" charset="0"/>
                <a:cs typeface="Helvetica" panose="020B0604020202020204" pitchFamily="34" charset="0"/>
              </a:rPr>
              <a:t>grösserer</a:t>
            </a:r>
            <a:r>
              <a:rPr lang="de-DE" sz="1200" dirty="0">
                <a:latin typeface="Helvetica" panose="020B0604020202020204" pitchFamily="34" charset="0"/>
                <a:cs typeface="Helvetica" panose="020B0604020202020204" pitchFamily="34" charset="0"/>
              </a:rPr>
              <a:t> Reichweite werden aus dem Armeebudget bezahlt. Sie sind eine Investition für mindestens 30 Jahre. Das Geld fehlt nicht „woanders“</a:t>
            </a:r>
          </a:p>
          <a:p>
            <a:pPr marL="0" indent="0">
              <a:buNone/>
            </a:pPr>
            <a:r>
              <a:rPr lang="de-DE" sz="800" b="1" dirty="0">
                <a:latin typeface="Helvetica" panose="020B0604020202020204" pitchFamily="34" charset="0"/>
                <a:cs typeface="Helvetica" panose="020B0604020202020204" pitchFamily="34" charset="0"/>
              </a:rPr>
              <a:t> </a:t>
            </a:r>
          </a:p>
          <a:p>
            <a:r>
              <a:rPr lang="de-CH" sz="1200" b="1" dirty="0">
                <a:solidFill>
                  <a:srgbClr val="FF0000"/>
                </a:solidFill>
                <a:latin typeface="Helvetica" panose="020B0604020202020204" pitchFamily="34" charset="0"/>
                <a:cs typeface="Helvetica" panose="020B0604020202020204" pitchFamily="34" charset="0"/>
              </a:rPr>
              <a:t>Falschaussage 3: </a:t>
            </a:r>
            <a:r>
              <a:rPr lang="de-CH" sz="1200" dirty="0">
                <a:solidFill>
                  <a:srgbClr val="FF0000"/>
                </a:solidFill>
                <a:latin typeface="Helvetica" panose="020B0604020202020204" pitchFamily="34" charset="0"/>
                <a:cs typeface="Helvetica" panose="020B0604020202020204" pitchFamily="34" charset="0"/>
              </a:rPr>
              <a:t>Andere Länder können den Luftraum der Schweiz schützen</a:t>
            </a:r>
            <a:br>
              <a:rPr lang="de-CH" sz="1200" dirty="0">
                <a:latin typeface="Helvetica" panose="020B0604020202020204" pitchFamily="34" charset="0"/>
                <a:cs typeface="Helvetica" panose="020B0604020202020204" pitchFamily="34" charset="0"/>
              </a:rPr>
            </a:br>
            <a:r>
              <a:rPr lang="de-DE" sz="1200" dirty="0">
                <a:latin typeface="Helvetica" panose="020B0604020202020204" pitchFamily="34" charset="0"/>
                <a:cs typeface="Helvetica" panose="020B0604020202020204" pitchFamily="34" charset="0"/>
              </a:rPr>
              <a:t>Die Schweiz will und muss sich für ihre Sicherheit auf ihre eigenen Mittel verlassen. Kooperation ersetzt nicht eigene Anstrengungen. Zudem kann die Schweiz als neutraler Staat nur beschränkt militärisch kooperieren. </a:t>
            </a:r>
          </a:p>
          <a:p>
            <a:endParaRPr lang="de-CH" sz="1200" dirty="0">
              <a:latin typeface="Helvetica" panose="020B0604020202020204" pitchFamily="34" charset="0"/>
              <a:cs typeface="Helvetica" panose="020B0604020202020204" pitchFamily="34" charset="0"/>
            </a:endParaRPr>
          </a:p>
          <a:p>
            <a:endParaRPr lang="de-CH" sz="1200" dirty="0">
              <a:latin typeface="Helvetica" panose="020B0604020202020204" pitchFamily="34" charset="0"/>
              <a:cs typeface="Helvetica" panose="020B0604020202020204" pitchFamily="34" charset="0"/>
            </a:endParaRPr>
          </a:p>
          <a:p>
            <a:endParaRPr lang="de-CH" sz="1200" dirty="0">
              <a:latin typeface="Helvetica" panose="020B0604020202020204" pitchFamily="34" charset="0"/>
              <a:cs typeface="Helvetica" panose="020B0604020202020204" pitchFamily="34" charset="0"/>
            </a:endParaRPr>
          </a:p>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12</a:t>
            </a:fld>
            <a:endParaRPr lang="de-CH"/>
          </a:p>
        </p:txBody>
      </p:sp>
    </p:spTree>
    <p:extLst>
      <p:ext uri="{BB962C8B-B14F-4D97-AF65-F5344CB8AC3E}">
        <p14:creationId xmlns:p14="http://schemas.microsoft.com/office/powerpoint/2010/main" val="1787949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CH" dirty="0"/>
          </a:p>
        </p:txBody>
      </p:sp>
      <p:sp>
        <p:nvSpPr>
          <p:cNvPr id="4" name="Foliennummernplatzhalter 3"/>
          <p:cNvSpPr>
            <a:spLocks noGrp="1"/>
          </p:cNvSpPr>
          <p:nvPr>
            <p:ph type="sldNum" sz="quarter" idx="5"/>
          </p:nvPr>
        </p:nvSpPr>
        <p:spPr/>
        <p:txBody>
          <a:bodyPr/>
          <a:lstStyle/>
          <a:p>
            <a:fld id="{86F58958-3559-4028-A957-15018FA3E966}" type="slidenum">
              <a:rPr lang="de-CH" smtClean="0"/>
              <a:t>13</a:t>
            </a:fld>
            <a:endParaRPr lang="de-CH"/>
          </a:p>
        </p:txBody>
      </p:sp>
    </p:spTree>
    <p:extLst>
      <p:ext uri="{BB962C8B-B14F-4D97-AF65-F5344CB8AC3E}">
        <p14:creationId xmlns:p14="http://schemas.microsoft.com/office/powerpoint/2010/main" val="21459425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D3C3F3-0A2B-4197-BDEC-F7933E6ACD4B}"/>
              </a:ext>
            </a:extLst>
          </p:cNvPr>
          <p:cNvSpPr>
            <a:spLocks noGrp="1"/>
          </p:cNvSpPr>
          <p:nvPr>
            <p:ph type="ctrTitle" hasCustomPrompt="1"/>
          </p:nvPr>
        </p:nvSpPr>
        <p:spPr>
          <a:xfrm rot="-180000">
            <a:off x="-96612" y="2344042"/>
            <a:ext cx="2172861" cy="923330"/>
          </a:xfrm>
          <a:prstGeom prst="rect">
            <a:avLst/>
          </a:prstGeom>
          <a:solidFill>
            <a:srgbClr val="7FCFEC"/>
          </a:solidFill>
        </p:spPr>
        <p:txBody>
          <a:bodyPr wrap="square" lIns="720000" rIns="180000" anchor="ctr">
            <a:noAutofit/>
          </a:bodyPr>
          <a:lstStyle>
            <a:lvl1pPr marL="0" algn="l">
              <a:defRPr sz="6000" b="0">
                <a:latin typeface="Linotype Univers 320 CnLight" panose="020B0806030202020203" pitchFamily="34" charset="0"/>
              </a:defRPr>
            </a:lvl1pPr>
          </a:lstStyle>
          <a:p>
            <a:r>
              <a:rPr lang="de-DE" dirty="0"/>
              <a:t>Titel </a:t>
            </a:r>
            <a:endParaRPr lang="de-CH" dirty="0"/>
          </a:p>
        </p:txBody>
      </p:sp>
      <p:sp>
        <p:nvSpPr>
          <p:cNvPr id="3" name="Untertitel 2">
            <a:extLst>
              <a:ext uri="{FF2B5EF4-FFF2-40B4-BE49-F238E27FC236}">
                <a16:creationId xmlns:a16="http://schemas.microsoft.com/office/drawing/2014/main" id="{E4B89BC6-2A3F-4137-96DF-549E9DE4C5D5}"/>
              </a:ext>
            </a:extLst>
          </p:cNvPr>
          <p:cNvSpPr>
            <a:spLocks noGrp="1"/>
          </p:cNvSpPr>
          <p:nvPr>
            <p:ph type="subTitle" idx="1" hasCustomPrompt="1"/>
          </p:nvPr>
        </p:nvSpPr>
        <p:spPr>
          <a:xfrm rot="-180000">
            <a:off x="-106960" y="3261872"/>
            <a:ext cx="2462513" cy="535531"/>
          </a:xfrm>
          <a:prstGeom prst="rect">
            <a:avLst/>
          </a:prstGeom>
          <a:solidFill>
            <a:srgbClr val="009FD9"/>
          </a:solidFill>
        </p:spPr>
        <p:txBody>
          <a:bodyPr wrap="square" lIns="792000" rIns="180000" anchor="ctr">
            <a:noAutofit/>
          </a:bodyPr>
          <a:lstStyle>
            <a:lvl1pPr marL="0" indent="0" algn="l">
              <a:spcBef>
                <a:spcPts val="0"/>
              </a:spcBef>
              <a:buNone/>
              <a:defRPr sz="3200">
                <a:solidFill>
                  <a:schemeClr val="bg1"/>
                </a:solidFill>
                <a:latin typeface="Linotype Univers 320 CnLight" panose="020B0806030202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endParaRPr lang="de-CH" dirty="0"/>
          </a:p>
        </p:txBody>
      </p:sp>
      <p:sp>
        <p:nvSpPr>
          <p:cNvPr id="4" name="Datumsplatzhalter 3">
            <a:extLst>
              <a:ext uri="{FF2B5EF4-FFF2-40B4-BE49-F238E27FC236}">
                <a16:creationId xmlns:a16="http://schemas.microsoft.com/office/drawing/2014/main" id="{581DA72D-99DC-4545-8B5F-864B5F53501D}"/>
              </a:ext>
            </a:extLst>
          </p:cNvPr>
          <p:cNvSpPr>
            <a:spLocks noGrp="1"/>
          </p:cNvSpPr>
          <p:nvPr>
            <p:ph type="dt" sz="half" idx="10"/>
          </p:nvPr>
        </p:nvSpPr>
        <p:spPr/>
        <p:txBody>
          <a:bodyPr/>
          <a:lstStyle/>
          <a:p>
            <a:fld id="{55B69A6B-556E-44DD-BD1E-8F09F6CA3CBA}" type="datetimeFigureOut">
              <a:rPr lang="de-CH" smtClean="0"/>
              <a:t>03.08.2020</a:t>
            </a:fld>
            <a:endParaRPr lang="de-CH"/>
          </a:p>
        </p:txBody>
      </p:sp>
      <p:sp>
        <p:nvSpPr>
          <p:cNvPr id="5" name="Fußzeilenplatzhalter 4">
            <a:extLst>
              <a:ext uri="{FF2B5EF4-FFF2-40B4-BE49-F238E27FC236}">
                <a16:creationId xmlns:a16="http://schemas.microsoft.com/office/drawing/2014/main" id="{A5B9D385-FE7D-47EB-97AC-3F1774B86C35}"/>
              </a:ext>
            </a:extLst>
          </p:cNvPr>
          <p:cNvSpPr>
            <a:spLocks noGrp="1"/>
          </p:cNvSpPr>
          <p:nvPr>
            <p:ph type="ftr" sz="quarter" idx="11"/>
          </p:nvPr>
        </p:nvSpPr>
        <p:spPr/>
        <p:txBody>
          <a:bodyPr/>
          <a:lstStyle/>
          <a:p>
            <a:endParaRPr lang="de-CH"/>
          </a:p>
        </p:txBody>
      </p:sp>
      <p:sp>
        <p:nvSpPr>
          <p:cNvPr id="6" name="Foliennummernplatzhalter 5">
            <a:extLst>
              <a:ext uri="{FF2B5EF4-FFF2-40B4-BE49-F238E27FC236}">
                <a16:creationId xmlns:a16="http://schemas.microsoft.com/office/drawing/2014/main" id="{8E774A9D-4800-48DE-BA09-19467F6CB3F4}"/>
              </a:ext>
            </a:extLst>
          </p:cNvPr>
          <p:cNvSpPr>
            <a:spLocks noGrp="1"/>
          </p:cNvSpPr>
          <p:nvPr>
            <p:ph type="sldNum" sz="quarter" idx="12"/>
          </p:nvPr>
        </p:nvSpPr>
        <p:spPr/>
        <p:txBody>
          <a:bodyPr/>
          <a:lstStyle/>
          <a:p>
            <a:fld id="{99EF64EB-B540-4796-AADA-3B00FD8F9FDD}" type="slidenum">
              <a:rPr lang="de-CH" smtClean="0"/>
              <a:t>‹Nr.›</a:t>
            </a:fld>
            <a:endParaRPr lang="de-CH" dirty="0"/>
          </a:p>
        </p:txBody>
      </p:sp>
      <p:pic>
        <p:nvPicPr>
          <p:cNvPr id="7" name="Image 16">
            <a:extLst>
              <a:ext uri="{FF2B5EF4-FFF2-40B4-BE49-F238E27FC236}">
                <a16:creationId xmlns:a16="http://schemas.microsoft.com/office/drawing/2014/main" id="{669639FE-38B4-4EBA-9AB6-4460FD0B64B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3814" y="190778"/>
            <a:ext cx="5792186" cy="701003"/>
          </a:xfrm>
          <a:prstGeom prst="rect">
            <a:avLst/>
          </a:prstGeom>
        </p:spPr>
      </p:pic>
      <p:grpSp>
        <p:nvGrpSpPr>
          <p:cNvPr id="33" name="Gruppieren 32">
            <a:extLst>
              <a:ext uri="{FF2B5EF4-FFF2-40B4-BE49-F238E27FC236}">
                <a16:creationId xmlns:a16="http://schemas.microsoft.com/office/drawing/2014/main" id="{CDB1D2AD-F49E-4DF9-9B5C-795CC7F99AD3}"/>
              </a:ext>
            </a:extLst>
          </p:cNvPr>
          <p:cNvGrpSpPr/>
          <p:nvPr userDrawn="1"/>
        </p:nvGrpSpPr>
        <p:grpSpPr>
          <a:xfrm rot="-180000">
            <a:off x="9782982" y="5532010"/>
            <a:ext cx="2009186" cy="772294"/>
            <a:chOff x="7835314" y="4503294"/>
            <a:chExt cx="2009186" cy="772294"/>
          </a:xfrm>
        </p:grpSpPr>
        <p:sp>
          <p:nvSpPr>
            <p:cNvPr id="17" name="Textfeld 16">
              <a:extLst>
                <a:ext uri="{FF2B5EF4-FFF2-40B4-BE49-F238E27FC236}">
                  <a16:creationId xmlns:a16="http://schemas.microsoft.com/office/drawing/2014/main" id="{F6D59666-C7C5-4AA4-BA20-B2AB8CCB2352}"/>
                </a:ext>
              </a:extLst>
            </p:cNvPr>
            <p:cNvSpPr txBox="1"/>
            <p:nvPr userDrawn="1"/>
          </p:nvSpPr>
          <p:spPr>
            <a:xfrm>
              <a:off x="8544658" y="4503294"/>
              <a:ext cx="1299842" cy="369332"/>
            </a:xfrm>
            <a:prstGeom prst="rect">
              <a:avLst/>
            </a:prstGeom>
            <a:noFill/>
          </p:spPr>
          <p:txBody>
            <a:bodyPr wrap="square" rtlCol="0">
              <a:spAutoFit/>
            </a:bodyPr>
            <a:lstStyle/>
            <a:p>
              <a:r>
                <a:rPr lang="de-CH" dirty="0">
                  <a:solidFill>
                    <a:srgbClr val="7FCFEC"/>
                  </a:solidFill>
                  <a:latin typeface="Linotype Univers 320 CnLight" panose="020B0806030202020203" pitchFamily="34" charset="0"/>
                </a:rPr>
                <a:t>www.fdp.ch</a:t>
              </a:r>
            </a:p>
          </p:txBody>
        </p:sp>
        <p:grpSp>
          <p:nvGrpSpPr>
            <p:cNvPr id="32" name="Gruppieren 31">
              <a:extLst>
                <a:ext uri="{FF2B5EF4-FFF2-40B4-BE49-F238E27FC236}">
                  <a16:creationId xmlns:a16="http://schemas.microsoft.com/office/drawing/2014/main" id="{7FE2E791-950A-4045-83FA-EC289BCBAB10}"/>
                </a:ext>
              </a:extLst>
            </p:cNvPr>
            <p:cNvGrpSpPr/>
            <p:nvPr userDrawn="1"/>
          </p:nvGrpSpPr>
          <p:grpSpPr>
            <a:xfrm>
              <a:off x="7835314" y="4915490"/>
              <a:ext cx="1862594" cy="360098"/>
              <a:chOff x="3199907" y="5217515"/>
              <a:chExt cx="1862594" cy="360098"/>
            </a:xfrm>
          </p:grpSpPr>
          <p:pic>
            <p:nvPicPr>
              <p:cNvPr id="28" name="Grafik 27">
                <a:extLst>
                  <a:ext uri="{FF2B5EF4-FFF2-40B4-BE49-F238E27FC236}">
                    <a16:creationId xmlns:a16="http://schemas.microsoft.com/office/drawing/2014/main" id="{7048CBA2-DB63-4518-8C9D-FB7E91DFEB7E}"/>
                  </a:ext>
                </a:extLst>
              </p:cNvPr>
              <p:cNvPicPr>
                <a:picLocks noChangeAspect="1"/>
              </p:cNvPicPr>
              <p:nvPr userDrawn="1"/>
            </p:nvPicPr>
            <p:blipFill>
              <a:blip r:embed="rId3">
                <a:duotone>
                  <a:prstClr val="black"/>
                  <a:srgbClr val="83BEFF">
                    <a:tint val="45000"/>
                    <a:satMod val="400000"/>
                  </a:srgbClr>
                </a:duotone>
                <a:extLst>
                  <a:ext uri="{28A0092B-C50C-407E-A947-70E740481C1C}">
                    <a14:useLocalDpi xmlns:a14="http://schemas.microsoft.com/office/drawing/2010/main" val="0"/>
                  </a:ext>
                </a:extLst>
              </a:blip>
              <a:stretch>
                <a:fillRect/>
              </a:stretch>
            </p:blipFill>
            <p:spPr>
              <a:xfrm>
                <a:off x="3813235" y="5217613"/>
                <a:ext cx="187265" cy="360000"/>
              </a:xfrm>
              <a:prstGeom prst="rect">
                <a:avLst/>
              </a:prstGeom>
            </p:spPr>
          </p:pic>
          <p:pic>
            <p:nvPicPr>
              <p:cNvPr id="29" name="Grafik 28">
                <a:extLst>
                  <a:ext uri="{FF2B5EF4-FFF2-40B4-BE49-F238E27FC236}">
                    <a16:creationId xmlns:a16="http://schemas.microsoft.com/office/drawing/2014/main" id="{C375B9AF-4C7F-4CF7-847B-9FFF59706906}"/>
                  </a:ext>
                </a:extLst>
              </p:cNvPr>
              <p:cNvPicPr>
                <a:picLocks noChangeAspect="1"/>
              </p:cNvPicPr>
              <p:nvPr userDrawn="1"/>
            </p:nvPicPr>
            <p:blipFill>
              <a:blip r:embed="rId4">
                <a:duotone>
                  <a:prstClr val="black"/>
                  <a:srgbClr val="83BEFF">
                    <a:tint val="45000"/>
                    <a:satMod val="400000"/>
                  </a:srgbClr>
                </a:duotone>
                <a:extLst>
                  <a:ext uri="{28A0092B-C50C-407E-A947-70E740481C1C}">
                    <a14:useLocalDpi xmlns:a14="http://schemas.microsoft.com/office/drawing/2010/main" val="0"/>
                  </a:ext>
                </a:extLst>
              </a:blip>
              <a:stretch>
                <a:fillRect/>
              </a:stretch>
            </p:blipFill>
            <p:spPr>
              <a:xfrm>
                <a:off x="4171072" y="5217515"/>
                <a:ext cx="360857" cy="360000"/>
              </a:xfrm>
              <a:prstGeom prst="rect">
                <a:avLst/>
              </a:prstGeom>
            </p:spPr>
          </p:pic>
          <p:pic>
            <p:nvPicPr>
              <p:cNvPr id="30" name="Grafik 29">
                <a:extLst>
                  <a:ext uri="{FF2B5EF4-FFF2-40B4-BE49-F238E27FC236}">
                    <a16:creationId xmlns:a16="http://schemas.microsoft.com/office/drawing/2014/main" id="{7333CCBE-856E-41D5-8942-44F1FA002C05}"/>
                  </a:ext>
                </a:extLst>
              </p:cNvPr>
              <p:cNvPicPr>
                <a:picLocks noChangeAspect="1"/>
              </p:cNvPicPr>
              <p:nvPr userDrawn="1"/>
            </p:nvPicPr>
            <p:blipFill>
              <a:blip r:embed="rId5">
                <a:duotone>
                  <a:prstClr val="black"/>
                  <a:srgbClr val="83BEFF">
                    <a:tint val="45000"/>
                    <a:satMod val="400000"/>
                  </a:srgbClr>
                </a:duotone>
                <a:extLst>
                  <a:ext uri="{28A0092B-C50C-407E-A947-70E740481C1C}">
                    <a14:useLocalDpi xmlns:a14="http://schemas.microsoft.com/office/drawing/2010/main" val="0"/>
                  </a:ext>
                </a:extLst>
              </a:blip>
              <a:stretch>
                <a:fillRect/>
              </a:stretch>
            </p:blipFill>
            <p:spPr>
              <a:xfrm>
                <a:off x="4702501" y="5217515"/>
                <a:ext cx="360000" cy="360000"/>
              </a:xfrm>
              <a:prstGeom prst="rect">
                <a:avLst/>
              </a:prstGeom>
            </p:spPr>
          </p:pic>
          <p:pic>
            <p:nvPicPr>
              <p:cNvPr id="31" name="Grafik 30">
                <a:extLst>
                  <a:ext uri="{FF2B5EF4-FFF2-40B4-BE49-F238E27FC236}">
                    <a16:creationId xmlns:a16="http://schemas.microsoft.com/office/drawing/2014/main" id="{B54FAFAC-B96E-442F-94E0-7571B357ECFD}"/>
                  </a:ext>
                </a:extLst>
              </p:cNvPr>
              <p:cNvPicPr>
                <a:picLocks noChangeAspect="1"/>
              </p:cNvPicPr>
              <p:nvPr userDrawn="1"/>
            </p:nvPicPr>
            <p:blipFill>
              <a:blip r:embed="rId6">
                <a:duotone>
                  <a:prstClr val="black"/>
                  <a:srgbClr val="83BEFF">
                    <a:tint val="45000"/>
                    <a:satMod val="400000"/>
                  </a:srgbClr>
                </a:duotone>
                <a:extLst>
                  <a:ext uri="{28A0092B-C50C-407E-A947-70E740481C1C}">
                    <a14:useLocalDpi xmlns:a14="http://schemas.microsoft.com/office/drawing/2010/main" val="0"/>
                  </a:ext>
                </a:extLst>
              </a:blip>
              <a:stretch>
                <a:fillRect/>
              </a:stretch>
            </p:blipFill>
            <p:spPr>
              <a:xfrm>
                <a:off x="3199907" y="5217515"/>
                <a:ext cx="442756" cy="360000"/>
              </a:xfrm>
              <a:prstGeom prst="rect">
                <a:avLst/>
              </a:prstGeom>
            </p:spPr>
          </p:pic>
        </p:grpSp>
      </p:grpSp>
    </p:spTree>
    <p:extLst>
      <p:ext uri="{BB962C8B-B14F-4D97-AF65-F5344CB8AC3E}">
        <p14:creationId xmlns:p14="http://schemas.microsoft.com/office/powerpoint/2010/main" val="2408249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C2562963-5166-4114-9529-7E62BE87E505}"/>
              </a:ext>
            </a:extLst>
          </p:cNvPr>
          <p:cNvSpPr>
            <a:spLocks noGrp="1"/>
          </p:cNvSpPr>
          <p:nvPr>
            <p:ph idx="1"/>
          </p:nvPr>
        </p:nvSpPr>
        <p:spPr>
          <a:xfrm>
            <a:off x="355600" y="2146300"/>
            <a:ext cx="11506200" cy="4030662"/>
          </a:xfrm>
          <a:prstGeom prst="rect">
            <a:avLst/>
          </a:prstGeom>
        </p:spPr>
        <p:txBody>
          <a:bodyPr/>
          <a:lstStyle>
            <a:lvl1pPr marL="228600" indent="-228600">
              <a:buClr>
                <a:srgbClr val="009FD9"/>
              </a:buClr>
              <a:buFont typeface="Calibri" panose="020F0502020204030204" pitchFamily="34" charset="0"/>
              <a:buChar char="›"/>
              <a:defRPr>
                <a:latin typeface="Linotype Univers 420 Condensed" panose="020B0506030202020203" pitchFamily="34" charset="0"/>
              </a:defRPr>
            </a:lvl1pPr>
            <a:lvl2pPr marL="685800" indent="-228600">
              <a:buClr>
                <a:srgbClr val="009FD9"/>
              </a:buClr>
              <a:buFont typeface="Calibri" panose="020F0502020204030204" pitchFamily="34" charset="0"/>
              <a:buChar char="›"/>
              <a:defRPr>
                <a:latin typeface="Linotype Univers 420 Condensed" panose="020B0506030202020203" pitchFamily="34" charset="0"/>
              </a:defRPr>
            </a:lvl2pPr>
            <a:lvl3pPr marL="1143000" indent="-228600">
              <a:buClr>
                <a:srgbClr val="009FD9"/>
              </a:buClr>
              <a:buFont typeface="Calibri" panose="020F0502020204030204" pitchFamily="34" charset="0"/>
              <a:buChar char="›"/>
              <a:defRPr>
                <a:latin typeface="Linotype Univers 420 Condensed" panose="020B0506030202020203" pitchFamily="34" charset="0"/>
              </a:defRPr>
            </a:lvl3pPr>
            <a:lvl4pPr marL="1600200" indent="-228600">
              <a:buClr>
                <a:srgbClr val="009FD9"/>
              </a:buClr>
              <a:buFont typeface="Calibri" panose="020F0502020204030204" pitchFamily="34" charset="0"/>
              <a:buChar char="›"/>
              <a:defRPr>
                <a:latin typeface="Linotype Univers 420 Condensed" panose="020B0506030202020203" pitchFamily="34" charset="0"/>
              </a:defRPr>
            </a:lvl4pPr>
            <a:lvl5pPr marL="2057400" indent="-228600">
              <a:buClr>
                <a:srgbClr val="009FD9"/>
              </a:buClr>
              <a:buFont typeface="Calibri" panose="020F0502020204030204" pitchFamily="34" charset="0"/>
              <a:buChar char="›"/>
              <a:defRPr>
                <a:latin typeface="Linotype Univers 420 Condensed" panose="020B0506030202020203" pitchFamily="34" charset="0"/>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CH" dirty="0"/>
          </a:p>
        </p:txBody>
      </p:sp>
      <p:sp>
        <p:nvSpPr>
          <p:cNvPr id="4" name="Datumsplatzhalter 3">
            <a:extLst>
              <a:ext uri="{FF2B5EF4-FFF2-40B4-BE49-F238E27FC236}">
                <a16:creationId xmlns:a16="http://schemas.microsoft.com/office/drawing/2014/main" id="{268112E9-D66C-452E-989F-0ECE14C5E8B1}"/>
              </a:ext>
            </a:extLst>
          </p:cNvPr>
          <p:cNvSpPr>
            <a:spLocks noGrp="1"/>
          </p:cNvSpPr>
          <p:nvPr>
            <p:ph type="dt" sz="half" idx="10"/>
          </p:nvPr>
        </p:nvSpPr>
        <p:spPr/>
        <p:txBody>
          <a:bodyPr/>
          <a:lstStyle/>
          <a:p>
            <a:fld id="{55B69A6B-556E-44DD-BD1E-8F09F6CA3CBA}" type="datetimeFigureOut">
              <a:rPr lang="de-CH" smtClean="0"/>
              <a:t>03.08.2020</a:t>
            </a:fld>
            <a:endParaRPr lang="de-CH"/>
          </a:p>
        </p:txBody>
      </p:sp>
      <p:sp>
        <p:nvSpPr>
          <p:cNvPr id="5" name="Fußzeilenplatzhalter 4">
            <a:extLst>
              <a:ext uri="{FF2B5EF4-FFF2-40B4-BE49-F238E27FC236}">
                <a16:creationId xmlns:a16="http://schemas.microsoft.com/office/drawing/2014/main" id="{6D7C785C-0B2D-483D-A088-AE2AA5EB47C1}"/>
              </a:ext>
            </a:extLst>
          </p:cNvPr>
          <p:cNvSpPr>
            <a:spLocks noGrp="1"/>
          </p:cNvSpPr>
          <p:nvPr>
            <p:ph type="ftr" sz="quarter" idx="11"/>
          </p:nvPr>
        </p:nvSpPr>
        <p:spPr/>
        <p:txBody>
          <a:bodyPr/>
          <a:lstStyle/>
          <a:p>
            <a:endParaRPr lang="de-CH"/>
          </a:p>
        </p:txBody>
      </p:sp>
      <p:sp>
        <p:nvSpPr>
          <p:cNvPr id="6" name="Foliennummernplatzhalter 5">
            <a:extLst>
              <a:ext uri="{FF2B5EF4-FFF2-40B4-BE49-F238E27FC236}">
                <a16:creationId xmlns:a16="http://schemas.microsoft.com/office/drawing/2014/main" id="{FB8870E9-39D0-4287-B6D9-82B00C432C7D}"/>
              </a:ext>
            </a:extLst>
          </p:cNvPr>
          <p:cNvSpPr>
            <a:spLocks noGrp="1"/>
          </p:cNvSpPr>
          <p:nvPr>
            <p:ph type="sldNum" sz="quarter" idx="12"/>
          </p:nvPr>
        </p:nvSpPr>
        <p:spPr/>
        <p:txBody>
          <a:bodyPr/>
          <a:lstStyle/>
          <a:p>
            <a:fld id="{99EF64EB-B540-4796-AADA-3B00FD8F9FDD}" type="slidenum">
              <a:rPr lang="de-CH" smtClean="0"/>
              <a:t>‹Nr.›</a:t>
            </a:fld>
            <a:endParaRPr lang="de-CH"/>
          </a:p>
        </p:txBody>
      </p:sp>
      <p:sp>
        <p:nvSpPr>
          <p:cNvPr id="8" name="Titel 1">
            <a:extLst>
              <a:ext uri="{FF2B5EF4-FFF2-40B4-BE49-F238E27FC236}">
                <a16:creationId xmlns:a16="http://schemas.microsoft.com/office/drawing/2014/main" id="{C5B32F9A-8CD5-4B1A-AA49-3B90260C621B}"/>
              </a:ext>
            </a:extLst>
          </p:cNvPr>
          <p:cNvSpPr>
            <a:spLocks noGrp="1"/>
          </p:cNvSpPr>
          <p:nvPr>
            <p:ph type="ctrTitle" hasCustomPrompt="1"/>
          </p:nvPr>
        </p:nvSpPr>
        <p:spPr>
          <a:xfrm rot="-180000">
            <a:off x="-96611" y="576572"/>
            <a:ext cx="2169312" cy="923330"/>
          </a:xfrm>
          <a:prstGeom prst="rect">
            <a:avLst/>
          </a:prstGeom>
          <a:solidFill>
            <a:srgbClr val="7FCFEC"/>
          </a:solidFill>
        </p:spPr>
        <p:txBody>
          <a:bodyPr wrap="square" lIns="720000" rIns="180000" anchor="ctr">
            <a:noAutofit/>
          </a:bodyPr>
          <a:lstStyle>
            <a:lvl1pPr marL="0" algn="l">
              <a:defRPr sz="6000" b="0">
                <a:latin typeface="Linotype Univers 320 CnLight" panose="020B0806030202020203" pitchFamily="34" charset="0"/>
              </a:defRPr>
            </a:lvl1pPr>
          </a:lstStyle>
          <a:p>
            <a:r>
              <a:rPr lang="de-DE" dirty="0"/>
              <a:t>Titel </a:t>
            </a:r>
            <a:endParaRPr lang="de-CH" dirty="0"/>
          </a:p>
        </p:txBody>
      </p:sp>
      <p:sp>
        <p:nvSpPr>
          <p:cNvPr id="9" name="Untertitel 2">
            <a:extLst>
              <a:ext uri="{FF2B5EF4-FFF2-40B4-BE49-F238E27FC236}">
                <a16:creationId xmlns:a16="http://schemas.microsoft.com/office/drawing/2014/main" id="{01C8C260-388D-487F-B7A3-7F1D3ADD7D41}"/>
              </a:ext>
            </a:extLst>
          </p:cNvPr>
          <p:cNvSpPr>
            <a:spLocks noGrp="1"/>
          </p:cNvSpPr>
          <p:nvPr>
            <p:ph type="subTitle" idx="13" hasCustomPrompt="1"/>
          </p:nvPr>
        </p:nvSpPr>
        <p:spPr>
          <a:xfrm rot="-180000">
            <a:off x="-106951" y="1494666"/>
            <a:ext cx="2448887" cy="535531"/>
          </a:xfrm>
          <a:prstGeom prst="rect">
            <a:avLst/>
          </a:prstGeom>
          <a:solidFill>
            <a:srgbClr val="009FD9"/>
          </a:solidFill>
        </p:spPr>
        <p:txBody>
          <a:bodyPr wrap="square" lIns="792000" rIns="180000" anchor="ctr">
            <a:noAutofit/>
          </a:bodyPr>
          <a:lstStyle>
            <a:lvl1pPr marL="0" indent="0" algn="l">
              <a:spcBef>
                <a:spcPts val="0"/>
              </a:spcBef>
              <a:buNone/>
              <a:defRPr sz="3200">
                <a:solidFill>
                  <a:schemeClr val="bg1"/>
                </a:solidFill>
                <a:latin typeface="Linotype Univers 320 CnLight" panose="020B0806030202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endParaRPr lang="de-CH" dirty="0"/>
          </a:p>
        </p:txBody>
      </p:sp>
    </p:spTree>
    <p:extLst>
      <p:ext uri="{BB962C8B-B14F-4D97-AF65-F5344CB8AC3E}">
        <p14:creationId xmlns:p14="http://schemas.microsoft.com/office/powerpoint/2010/main" val="32322778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sp>
        <p:nvSpPr>
          <p:cNvPr id="7" name="Titel 1">
            <a:extLst>
              <a:ext uri="{FF2B5EF4-FFF2-40B4-BE49-F238E27FC236}">
                <a16:creationId xmlns:a16="http://schemas.microsoft.com/office/drawing/2014/main" id="{F3D49DFE-31BF-4F7F-905E-A7C15DABFC37}"/>
              </a:ext>
            </a:extLst>
          </p:cNvPr>
          <p:cNvSpPr>
            <a:spLocks noGrp="1"/>
          </p:cNvSpPr>
          <p:nvPr>
            <p:ph type="ctrTitle" hasCustomPrompt="1"/>
          </p:nvPr>
        </p:nvSpPr>
        <p:spPr>
          <a:xfrm rot="-180000">
            <a:off x="-98668" y="2265520"/>
            <a:ext cx="5173564" cy="923330"/>
          </a:xfrm>
          <a:prstGeom prst="rect">
            <a:avLst/>
          </a:prstGeom>
          <a:solidFill>
            <a:srgbClr val="7FCFEC"/>
          </a:solidFill>
        </p:spPr>
        <p:txBody>
          <a:bodyPr wrap="square" lIns="720000" rIns="180000" anchor="ctr">
            <a:noAutofit/>
          </a:bodyPr>
          <a:lstStyle>
            <a:lvl1pPr marL="0" algn="l">
              <a:defRPr sz="6000" b="0">
                <a:latin typeface="Linotype Univers 320 CnLight" panose="020B0806030202020203" pitchFamily="34" charset="0"/>
              </a:defRPr>
            </a:lvl1pPr>
          </a:lstStyle>
          <a:p>
            <a:r>
              <a:rPr lang="de-DE" dirty="0"/>
              <a:t>Abschnittstitel</a:t>
            </a:r>
            <a:endParaRPr lang="de-CH" dirty="0"/>
          </a:p>
        </p:txBody>
      </p:sp>
      <p:sp>
        <p:nvSpPr>
          <p:cNvPr id="8" name="Untertitel 2">
            <a:extLst>
              <a:ext uri="{FF2B5EF4-FFF2-40B4-BE49-F238E27FC236}">
                <a16:creationId xmlns:a16="http://schemas.microsoft.com/office/drawing/2014/main" id="{D9122DCF-5ACE-492C-A92B-93B94643077E}"/>
              </a:ext>
            </a:extLst>
          </p:cNvPr>
          <p:cNvSpPr>
            <a:spLocks noGrp="1"/>
          </p:cNvSpPr>
          <p:nvPr>
            <p:ph type="subTitle" idx="1" hasCustomPrompt="1"/>
          </p:nvPr>
        </p:nvSpPr>
        <p:spPr>
          <a:xfrm rot="-180000">
            <a:off x="-106960" y="3261872"/>
            <a:ext cx="2462513" cy="535531"/>
          </a:xfrm>
          <a:prstGeom prst="rect">
            <a:avLst/>
          </a:prstGeom>
          <a:solidFill>
            <a:srgbClr val="009FD9"/>
          </a:solidFill>
        </p:spPr>
        <p:txBody>
          <a:bodyPr wrap="square" lIns="792000" rIns="180000" anchor="ctr">
            <a:noAutofit/>
          </a:bodyPr>
          <a:lstStyle>
            <a:lvl1pPr marL="0" indent="0" algn="l">
              <a:spcBef>
                <a:spcPts val="0"/>
              </a:spcBef>
              <a:buNone/>
              <a:defRPr sz="3200">
                <a:solidFill>
                  <a:schemeClr val="bg1"/>
                </a:solidFill>
                <a:latin typeface="Linotype Univers 320 CnLight" panose="020B0806030202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endParaRPr lang="de-CH" dirty="0"/>
          </a:p>
        </p:txBody>
      </p:sp>
      <p:sp>
        <p:nvSpPr>
          <p:cNvPr id="21" name="Datumsplatzhalter 20">
            <a:extLst>
              <a:ext uri="{FF2B5EF4-FFF2-40B4-BE49-F238E27FC236}">
                <a16:creationId xmlns:a16="http://schemas.microsoft.com/office/drawing/2014/main" id="{2FF5737E-8212-43B4-A018-B9B181C4C9E7}"/>
              </a:ext>
            </a:extLst>
          </p:cNvPr>
          <p:cNvSpPr>
            <a:spLocks noGrp="1"/>
          </p:cNvSpPr>
          <p:nvPr>
            <p:ph type="dt" sz="half" idx="10"/>
          </p:nvPr>
        </p:nvSpPr>
        <p:spPr/>
        <p:txBody>
          <a:bodyPr/>
          <a:lstStyle/>
          <a:p>
            <a:fld id="{55B69A6B-556E-44DD-BD1E-8F09F6CA3CBA}" type="datetimeFigureOut">
              <a:rPr lang="de-CH" smtClean="0"/>
              <a:t>03.08.2020</a:t>
            </a:fld>
            <a:endParaRPr lang="de-CH" dirty="0"/>
          </a:p>
        </p:txBody>
      </p:sp>
      <p:sp>
        <p:nvSpPr>
          <p:cNvPr id="22" name="Fußzeilenplatzhalter 21">
            <a:extLst>
              <a:ext uri="{FF2B5EF4-FFF2-40B4-BE49-F238E27FC236}">
                <a16:creationId xmlns:a16="http://schemas.microsoft.com/office/drawing/2014/main" id="{0D62A56E-C82B-40A4-AAFA-5E99BE7FBD73}"/>
              </a:ext>
            </a:extLst>
          </p:cNvPr>
          <p:cNvSpPr>
            <a:spLocks noGrp="1"/>
          </p:cNvSpPr>
          <p:nvPr>
            <p:ph type="ftr" sz="quarter" idx="11"/>
          </p:nvPr>
        </p:nvSpPr>
        <p:spPr/>
        <p:txBody>
          <a:bodyPr/>
          <a:lstStyle/>
          <a:p>
            <a:endParaRPr lang="de-CH"/>
          </a:p>
        </p:txBody>
      </p:sp>
      <p:sp>
        <p:nvSpPr>
          <p:cNvPr id="23" name="Foliennummernplatzhalter 22">
            <a:extLst>
              <a:ext uri="{FF2B5EF4-FFF2-40B4-BE49-F238E27FC236}">
                <a16:creationId xmlns:a16="http://schemas.microsoft.com/office/drawing/2014/main" id="{80BC1B7A-0CBB-4436-939E-FC65F885CC17}"/>
              </a:ext>
            </a:extLst>
          </p:cNvPr>
          <p:cNvSpPr>
            <a:spLocks noGrp="1"/>
          </p:cNvSpPr>
          <p:nvPr>
            <p:ph type="sldNum" sz="quarter" idx="12"/>
          </p:nvPr>
        </p:nvSpPr>
        <p:spPr/>
        <p:txBody>
          <a:bodyPr/>
          <a:lstStyle/>
          <a:p>
            <a:fld id="{99EF64EB-B540-4796-AADA-3B00FD8F9FDD}" type="slidenum">
              <a:rPr lang="de-CH" smtClean="0"/>
              <a:t>‹Nr.›</a:t>
            </a:fld>
            <a:endParaRPr lang="de-CH" dirty="0"/>
          </a:p>
        </p:txBody>
      </p:sp>
    </p:spTree>
    <p:extLst>
      <p:ext uri="{BB962C8B-B14F-4D97-AF65-F5344CB8AC3E}">
        <p14:creationId xmlns:p14="http://schemas.microsoft.com/office/powerpoint/2010/main" val="30845031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39BA5BE4-3634-4403-9D18-E1B2AABDAE22}"/>
              </a:ext>
            </a:extLst>
          </p:cNvPr>
          <p:cNvSpPr>
            <a:spLocks noGrp="1"/>
          </p:cNvSpPr>
          <p:nvPr>
            <p:ph type="dt" sz="half" idx="10"/>
          </p:nvPr>
        </p:nvSpPr>
        <p:spPr/>
        <p:txBody>
          <a:bodyPr/>
          <a:lstStyle/>
          <a:p>
            <a:fld id="{55B69A6B-556E-44DD-BD1E-8F09F6CA3CBA}" type="datetimeFigureOut">
              <a:rPr lang="de-CH" smtClean="0"/>
              <a:t>03.08.2020</a:t>
            </a:fld>
            <a:endParaRPr lang="de-CH"/>
          </a:p>
        </p:txBody>
      </p:sp>
      <p:sp>
        <p:nvSpPr>
          <p:cNvPr id="3" name="Fußzeilenplatzhalter 2">
            <a:extLst>
              <a:ext uri="{FF2B5EF4-FFF2-40B4-BE49-F238E27FC236}">
                <a16:creationId xmlns:a16="http://schemas.microsoft.com/office/drawing/2014/main" id="{F7F3BE5B-11D8-47D5-8C03-CBB1EC7A086C}"/>
              </a:ext>
            </a:extLst>
          </p:cNvPr>
          <p:cNvSpPr>
            <a:spLocks noGrp="1"/>
          </p:cNvSpPr>
          <p:nvPr>
            <p:ph type="ftr" sz="quarter" idx="11"/>
          </p:nvPr>
        </p:nvSpPr>
        <p:spPr/>
        <p:txBody>
          <a:bodyPr/>
          <a:lstStyle/>
          <a:p>
            <a:endParaRPr lang="de-CH"/>
          </a:p>
        </p:txBody>
      </p:sp>
      <p:sp>
        <p:nvSpPr>
          <p:cNvPr id="4" name="Foliennummernplatzhalter 3">
            <a:extLst>
              <a:ext uri="{FF2B5EF4-FFF2-40B4-BE49-F238E27FC236}">
                <a16:creationId xmlns:a16="http://schemas.microsoft.com/office/drawing/2014/main" id="{23E3699F-1B77-4EAA-9631-5C307BE9029D}"/>
              </a:ext>
            </a:extLst>
          </p:cNvPr>
          <p:cNvSpPr>
            <a:spLocks noGrp="1"/>
          </p:cNvSpPr>
          <p:nvPr>
            <p:ph type="sldNum" sz="quarter" idx="12"/>
          </p:nvPr>
        </p:nvSpPr>
        <p:spPr/>
        <p:txBody>
          <a:bodyPr/>
          <a:lstStyle/>
          <a:p>
            <a:fld id="{99EF64EB-B540-4796-AADA-3B00FD8F9FDD}" type="slidenum">
              <a:rPr lang="de-CH" smtClean="0"/>
              <a:t>‹Nr.›</a:t>
            </a:fld>
            <a:endParaRPr lang="de-CH"/>
          </a:p>
        </p:txBody>
      </p:sp>
    </p:spTree>
    <p:extLst>
      <p:ext uri="{BB962C8B-B14F-4D97-AF65-F5344CB8AC3E}">
        <p14:creationId xmlns:p14="http://schemas.microsoft.com/office/powerpoint/2010/main" val="93847655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umsplatzhalter 3">
            <a:extLst>
              <a:ext uri="{FF2B5EF4-FFF2-40B4-BE49-F238E27FC236}">
                <a16:creationId xmlns:a16="http://schemas.microsoft.com/office/drawing/2014/main" id="{092CDCE5-E504-4A72-8353-B9C6574E13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B69A6B-556E-44DD-BD1E-8F09F6CA3CBA}" type="datetimeFigureOut">
              <a:rPr lang="de-CH" smtClean="0"/>
              <a:t>03.08.2020</a:t>
            </a:fld>
            <a:endParaRPr lang="de-CH" dirty="0"/>
          </a:p>
        </p:txBody>
      </p:sp>
      <p:sp>
        <p:nvSpPr>
          <p:cNvPr id="5" name="Fußzeilenplatzhalter 4">
            <a:extLst>
              <a:ext uri="{FF2B5EF4-FFF2-40B4-BE49-F238E27FC236}">
                <a16:creationId xmlns:a16="http://schemas.microsoft.com/office/drawing/2014/main" id="{F5BB49BE-F349-432B-B8D0-8FF1548A7C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CH"/>
          </a:p>
        </p:txBody>
      </p:sp>
      <p:sp>
        <p:nvSpPr>
          <p:cNvPr id="6" name="Foliennummernplatzhalter 5">
            <a:extLst>
              <a:ext uri="{FF2B5EF4-FFF2-40B4-BE49-F238E27FC236}">
                <a16:creationId xmlns:a16="http://schemas.microsoft.com/office/drawing/2014/main" id="{7A1006F9-E6F6-42B8-AB74-67BACCE9D6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9EF64EB-B540-4796-AADA-3B00FD8F9FDD}" type="slidenum">
              <a:rPr lang="de-CH" smtClean="0"/>
              <a:t>‹Nr.›</a:t>
            </a:fld>
            <a:endParaRPr lang="de-CH" dirty="0"/>
          </a:p>
        </p:txBody>
      </p:sp>
    </p:spTree>
    <p:extLst>
      <p:ext uri="{BB962C8B-B14F-4D97-AF65-F5344CB8AC3E}">
        <p14:creationId xmlns:p14="http://schemas.microsoft.com/office/powerpoint/2010/main" val="3502244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0.jfif"/><Relationship Id="rId5" Type="http://schemas.openxmlformats.org/officeDocument/2006/relationships/image" Target="../media/image9.jfif"/><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7.png"/><Relationship Id="rId18" Type="http://schemas.openxmlformats.org/officeDocument/2006/relationships/image" Target="../media/image31.png"/><Relationship Id="rId3" Type="http://schemas.openxmlformats.org/officeDocument/2006/relationships/image" Target="../media/image7.png"/><Relationship Id="rId21" Type="http://schemas.openxmlformats.org/officeDocument/2006/relationships/image" Target="../media/image33.png"/><Relationship Id="rId7" Type="http://schemas.microsoft.com/office/2007/relationships/hdphoto" Target="../media/hdphoto1.wdp"/><Relationship Id="rId12" Type="http://schemas.openxmlformats.org/officeDocument/2006/relationships/image" Target="../media/image26.png"/><Relationship Id="rId17" Type="http://schemas.openxmlformats.org/officeDocument/2006/relationships/image" Target="../media/image30.png"/><Relationship Id="rId2" Type="http://schemas.openxmlformats.org/officeDocument/2006/relationships/notesSlide" Target="../notesSlides/notesSlide12.xml"/><Relationship Id="rId16" Type="http://schemas.openxmlformats.org/officeDocument/2006/relationships/image" Target="../media/image29.png"/><Relationship Id="rId20" Type="http://schemas.openxmlformats.org/officeDocument/2006/relationships/image" Target="../media/image32.jfif"/><Relationship Id="rId1" Type="http://schemas.openxmlformats.org/officeDocument/2006/relationships/slideLayout" Target="../slideLayouts/slideLayout2.xml"/><Relationship Id="rId6" Type="http://schemas.openxmlformats.org/officeDocument/2006/relationships/image" Target="../media/image23.png"/><Relationship Id="rId11" Type="http://schemas.microsoft.com/office/2007/relationships/hdphoto" Target="../media/hdphoto3.wdp"/><Relationship Id="rId5" Type="http://schemas.openxmlformats.org/officeDocument/2006/relationships/image" Target="../media/image22.png"/><Relationship Id="rId15" Type="http://schemas.openxmlformats.org/officeDocument/2006/relationships/image" Target="../media/image28.png"/><Relationship Id="rId23" Type="http://schemas.openxmlformats.org/officeDocument/2006/relationships/image" Target="../media/image35.jpg"/><Relationship Id="rId10" Type="http://schemas.openxmlformats.org/officeDocument/2006/relationships/image" Target="../media/image25.png"/><Relationship Id="rId19" Type="http://schemas.microsoft.com/office/2007/relationships/hdphoto" Target="../media/hdphoto5.wdp"/><Relationship Id="rId4" Type="http://schemas.openxmlformats.org/officeDocument/2006/relationships/image" Target="../media/image21.png"/><Relationship Id="rId9" Type="http://schemas.microsoft.com/office/2007/relationships/hdphoto" Target="../media/hdphoto2.wdp"/><Relationship Id="rId14" Type="http://schemas.microsoft.com/office/2007/relationships/hdphoto" Target="../media/hdphoto4.wdp"/><Relationship Id="rId22" Type="http://schemas.openxmlformats.org/officeDocument/2006/relationships/image" Target="../media/image34.jpe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1DAE42E-F9A7-4D8A-93C6-1ED7F1EF96BC}"/>
              </a:ext>
            </a:extLst>
          </p:cNvPr>
          <p:cNvPicPr>
            <a:picLocks noChangeAspect="1"/>
          </p:cNvPicPr>
          <p:nvPr/>
        </p:nvPicPr>
        <p:blipFill>
          <a:blip r:embed="rId2"/>
          <a:stretch>
            <a:fillRect/>
          </a:stretch>
        </p:blipFill>
        <p:spPr>
          <a:xfrm>
            <a:off x="0" y="-1"/>
            <a:ext cx="12192000" cy="6858001"/>
          </a:xfrm>
          <a:prstGeom prst="rect">
            <a:avLst/>
          </a:prstGeom>
        </p:spPr>
      </p:pic>
      <p:sp>
        <p:nvSpPr>
          <p:cNvPr id="3" name="Untertitel 2">
            <a:extLst>
              <a:ext uri="{FF2B5EF4-FFF2-40B4-BE49-F238E27FC236}">
                <a16:creationId xmlns:a16="http://schemas.microsoft.com/office/drawing/2014/main" id="{1AFC3F46-789B-45AE-8D09-3DBEADF279FF}"/>
              </a:ext>
            </a:extLst>
          </p:cNvPr>
          <p:cNvSpPr>
            <a:spLocks noGrp="1"/>
          </p:cNvSpPr>
          <p:nvPr>
            <p:ph type="subTitle" idx="1"/>
          </p:nvPr>
        </p:nvSpPr>
        <p:spPr>
          <a:xfrm>
            <a:off x="-124973" y="3006079"/>
            <a:ext cx="7368254" cy="535531"/>
          </a:xfrm>
          <a:noFill/>
        </p:spPr>
        <p:txBody>
          <a:bodyPr/>
          <a:lstStyle/>
          <a:p>
            <a:r>
              <a:rPr lang="de-CH" sz="2800" b="1" dirty="0">
                <a:latin typeface="Arial" panose="020B0604020202020204" pitchFamily="34" charset="0"/>
                <a:cs typeface="Arial" panose="020B0604020202020204" pitchFamily="34" charset="0"/>
              </a:rPr>
              <a:t>Name, Vorname, Funktion</a:t>
            </a:r>
          </a:p>
        </p:txBody>
      </p:sp>
      <p:sp>
        <p:nvSpPr>
          <p:cNvPr id="7" name="ZoneTexte 6">
            <a:extLst>
              <a:ext uri="{FF2B5EF4-FFF2-40B4-BE49-F238E27FC236}">
                <a16:creationId xmlns:a16="http://schemas.microsoft.com/office/drawing/2014/main" id="{B1FAD3FE-ACC7-49C5-B8B0-49A218FB2486}"/>
              </a:ext>
            </a:extLst>
          </p:cNvPr>
          <p:cNvSpPr txBox="1"/>
          <p:nvPr/>
        </p:nvSpPr>
        <p:spPr>
          <a:xfrm>
            <a:off x="527124" y="637097"/>
            <a:ext cx="10069158" cy="2123658"/>
          </a:xfrm>
          <a:prstGeom prst="rect">
            <a:avLst/>
          </a:prstGeom>
          <a:noFill/>
        </p:spPr>
        <p:txBody>
          <a:bodyPr wrap="square" rtlCol="0">
            <a:spAutoFit/>
          </a:bodyPr>
          <a:lstStyle/>
          <a:p>
            <a:r>
              <a:rPr lang="fr-CH" sz="6600" b="1" dirty="0">
                <a:latin typeface="Arial" panose="020B0604020202020204" pitchFamily="34" charset="0"/>
                <a:cs typeface="Arial" panose="020B0604020202020204" pitchFamily="34" charset="0"/>
              </a:rPr>
              <a:t>JA </a:t>
            </a:r>
            <a:r>
              <a:rPr lang="fr-CH" sz="6600" b="1" dirty="0" err="1">
                <a:latin typeface="Arial" panose="020B0604020202020204" pitchFamily="34" charset="0"/>
                <a:cs typeface="Arial" panose="020B0604020202020204" pitchFamily="34" charset="0"/>
              </a:rPr>
              <a:t>zur</a:t>
            </a:r>
            <a:r>
              <a:rPr lang="fr-CH" sz="6600" b="1" dirty="0">
                <a:latin typeface="Arial" panose="020B0604020202020204" pitchFamily="34" charset="0"/>
                <a:cs typeface="Arial" panose="020B0604020202020204" pitchFamily="34" charset="0"/>
              </a:rPr>
              <a:t> </a:t>
            </a:r>
            <a:r>
              <a:rPr lang="fr-CH" sz="6600" b="1" dirty="0" err="1">
                <a:latin typeface="Arial" panose="020B0604020202020204" pitchFamily="34" charset="0"/>
                <a:cs typeface="Arial" panose="020B0604020202020204" pitchFamily="34" charset="0"/>
              </a:rPr>
              <a:t>Beschaffung</a:t>
            </a:r>
            <a:r>
              <a:rPr lang="fr-CH" sz="6600" b="1" dirty="0">
                <a:latin typeface="Arial" panose="020B0604020202020204" pitchFamily="34" charset="0"/>
                <a:cs typeface="Arial" panose="020B0604020202020204" pitchFamily="34" charset="0"/>
              </a:rPr>
              <a:t> </a:t>
            </a:r>
            <a:r>
              <a:rPr lang="fr-CH" sz="6600" b="1" dirty="0" err="1">
                <a:latin typeface="Arial" panose="020B0604020202020204" pitchFamily="34" charset="0"/>
                <a:cs typeface="Arial" panose="020B0604020202020204" pitchFamily="34" charset="0"/>
              </a:rPr>
              <a:t>neuer</a:t>
            </a:r>
            <a:r>
              <a:rPr lang="fr-CH" sz="6600" b="1" dirty="0">
                <a:latin typeface="Arial" panose="020B0604020202020204" pitchFamily="34" charset="0"/>
                <a:cs typeface="Arial" panose="020B0604020202020204" pitchFamily="34" charset="0"/>
              </a:rPr>
              <a:t> </a:t>
            </a:r>
            <a:r>
              <a:rPr lang="fr-CH" sz="6600" b="1" dirty="0" err="1">
                <a:latin typeface="Arial" panose="020B0604020202020204" pitchFamily="34" charset="0"/>
                <a:cs typeface="Arial" panose="020B0604020202020204" pitchFamily="34" charset="0"/>
              </a:rPr>
              <a:t>Kampfflugzeuge</a:t>
            </a:r>
            <a:endParaRPr lang="fr-CH" sz="6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06180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Espace réservé du contenu 10">
            <a:extLst>
              <a:ext uri="{FF2B5EF4-FFF2-40B4-BE49-F238E27FC236}">
                <a16:creationId xmlns:a16="http://schemas.microsoft.com/office/drawing/2014/main" id="{4E60408C-84A3-47EF-BBD0-ED63E2156C54}"/>
              </a:ext>
            </a:extLst>
          </p:cNvPr>
          <p:cNvPicPr>
            <a:picLocks noGrp="1" noChangeAspect="1"/>
          </p:cNvPicPr>
          <p:nvPr>
            <p:ph idx="1"/>
          </p:nvPr>
        </p:nvPicPr>
        <p:blipFill>
          <a:blip r:embed="rId3"/>
          <a:stretch>
            <a:fillRect/>
          </a:stretch>
        </p:blipFill>
        <p:spPr>
          <a:xfrm>
            <a:off x="0" y="0"/>
            <a:ext cx="12192000" cy="6858000"/>
          </a:xfrm>
          <a:prstGeom prst="rect">
            <a:avLst/>
          </a:prstGeom>
        </p:spPr>
      </p:pic>
      <p:pic>
        <p:nvPicPr>
          <p:cNvPr id="5" name="Grafik 4" descr="Ein Bild, das Gebäude, draußen, Auto, Straße enthält.&#10;&#10;Automatisch generierte Beschreibung">
            <a:extLst>
              <a:ext uri="{FF2B5EF4-FFF2-40B4-BE49-F238E27FC236}">
                <a16:creationId xmlns:a16="http://schemas.microsoft.com/office/drawing/2014/main" id="{AF436598-10B7-4FD5-AD64-529E904C4682}"/>
              </a:ext>
            </a:extLst>
          </p:cNvPr>
          <p:cNvPicPr>
            <a:picLocks noChangeAspect="1"/>
          </p:cNvPicPr>
          <p:nvPr/>
        </p:nvPicPr>
        <p:blipFill rotWithShape="1">
          <a:blip r:embed="rId4">
            <a:extLst>
              <a:ext uri="{28A0092B-C50C-407E-A947-70E740481C1C}">
                <a14:useLocalDpi xmlns:a14="http://schemas.microsoft.com/office/drawing/2010/main" val="0"/>
              </a:ext>
            </a:extLst>
          </a:blip>
          <a:srcRect t="19481" b="448"/>
          <a:stretch/>
        </p:blipFill>
        <p:spPr>
          <a:xfrm>
            <a:off x="192772" y="2303375"/>
            <a:ext cx="4856305" cy="2916398"/>
          </a:xfrm>
          <a:prstGeom prst="rect">
            <a:avLst/>
          </a:prstGeom>
        </p:spPr>
      </p:pic>
      <p:pic>
        <p:nvPicPr>
          <p:cNvPr id="6" name="Grafik 5" descr="Ein Bild, das Auto, draußen, Straße, Gebäude enthält.&#10;&#10;Automatisch generierte Beschreibung">
            <a:extLst>
              <a:ext uri="{FF2B5EF4-FFF2-40B4-BE49-F238E27FC236}">
                <a16:creationId xmlns:a16="http://schemas.microsoft.com/office/drawing/2014/main" id="{9C085749-3317-48A2-943B-29AC3CDFBD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38604" y="2303375"/>
            <a:ext cx="4843487" cy="2916398"/>
          </a:xfrm>
          <a:prstGeom prst="rect">
            <a:avLst/>
          </a:prstGeom>
        </p:spPr>
      </p:pic>
      <p:pic>
        <p:nvPicPr>
          <p:cNvPr id="7" name="Grafik 6" descr="Ein Bild, das drinnen, Elektronik, Wand, sitzend enthält.&#10;&#10;Automatisch generierte Beschreibung">
            <a:extLst>
              <a:ext uri="{FF2B5EF4-FFF2-40B4-BE49-F238E27FC236}">
                <a16:creationId xmlns:a16="http://schemas.microsoft.com/office/drawing/2014/main" id="{D9140CE3-1A98-4697-84C4-9731A0A711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16228" y="4049045"/>
            <a:ext cx="1500662" cy="2000882"/>
          </a:xfrm>
          <a:prstGeom prst="rect">
            <a:avLst/>
          </a:prstGeom>
        </p:spPr>
      </p:pic>
      <p:pic>
        <p:nvPicPr>
          <p:cNvPr id="8" name="Grafik 7" descr="Ein Bild, das Behälter, Kamera enthält.&#10;&#10;Automatisch generierte Beschreibung">
            <a:extLst>
              <a:ext uri="{FF2B5EF4-FFF2-40B4-BE49-F238E27FC236}">
                <a16:creationId xmlns:a16="http://schemas.microsoft.com/office/drawing/2014/main" id="{4F0D08B1-B8D8-4BD8-ADAE-590DB8FD5B77}"/>
              </a:ext>
            </a:extLst>
          </p:cNvPr>
          <p:cNvPicPr>
            <a:picLocks noChangeAspect="1"/>
          </p:cNvPicPr>
          <p:nvPr/>
        </p:nvPicPr>
        <p:blipFill rotWithShape="1">
          <a:blip r:embed="rId7">
            <a:extLst>
              <a:ext uri="{28A0092B-C50C-407E-A947-70E740481C1C}">
                <a14:useLocalDpi xmlns:a14="http://schemas.microsoft.com/office/drawing/2010/main" val="0"/>
              </a:ext>
            </a:extLst>
          </a:blip>
          <a:srcRect l="24234" r="23623"/>
          <a:stretch/>
        </p:blipFill>
        <p:spPr>
          <a:xfrm>
            <a:off x="3527180" y="4049045"/>
            <a:ext cx="2107710" cy="2000882"/>
          </a:xfrm>
          <a:prstGeom prst="rect">
            <a:avLst/>
          </a:prstGeom>
        </p:spPr>
      </p:pic>
      <p:sp>
        <p:nvSpPr>
          <p:cNvPr id="9" name="Titel 2">
            <a:extLst>
              <a:ext uri="{FF2B5EF4-FFF2-40B4-BE49-F238E27FC236}">
                <a16:creationId xmlns:a16="http://schemas.microsoft.com/office/drawing/2014/main" id="{D6A30011-4B57-430F-AB2F-6E72F5E4D965}"/>
              </a:ext>
            </a:extLst>
          </p:cNvPr>
          <p:cNvSpPr>
            <a:spLocks noGrp="1"/>
          </p:cNvSpPr>
          <p:nvPr>
            <p:ph type="ctrTitle"/>
          </p:nvPr>
        </p:nvSpPr>
        <p:spPr>
          <a:xfrm>
            <a:off x="-99387" y="180097"/>
            <a:ext cx="12008102"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Flugzeuge seit 1978 und 1996 im Einsatz</a:t>
            </a:r>
          </a:p>
        </p:txBody>
      </p:sp>
      <p:sp>
        <p:nvSpPr>
          <p:cNvPr id="10" name="Untertitel 3">
            <a:extLst>
              <a:ext uri="{FF2B5EF4-FFF2-40B4-BE49-F238E27FC236}">
                <a16:creationId xmlns:a16="http://schemas.microsoft.com/office/drawing/2014/main" id="{85E2669B-C4D4-4D0F-8E73-6C4C6CAA78A4}"/>
              </a:ext>
            </a:extLst>
          </p:cNvPr>
          <p:cNvSpPr>
            <a:spLocks noGrp="1"/>
          </p:cNvSpPr>
          <p:nvPr>
            <p:ph type="subTitle" idx="13"/>
          </p:nvPr>
        </p:nvSpPr>
        <p:spPr>
          <a:xfrm>
            <a:off x="-192772" y="946116"/>
            <a:ext cx="12192000"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Ersatz der F-5E Tiger (1978) und F/A-18 Hornet (seit 1996)</a:t>
            </a:r>
          </a:p>
        </p:txBody>
      </p:sp>
    </p:spTree>
    <p:extLst>
      <p:ext uri="{BB962C8B-B14F-4D97-AF65-F5344CB8AC3E}">
        <p14:creationId xmlns:p14="http://schemas.microsoft.com/office/powerpoint/2010/main" val="1089198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F53187A8-F8DB-455C-A168-715DBC261F8F}"/>
              </a:ext>
            </a:extLst>
          </p:cNvPr>
          <p:cNvPicPr>
            <a:picLocks noGrp="1" noChangeAspect="1"/>
          </p:cNvPicPr>
          <p:nvPr>
            <p:ph idx="1"/>
          </p:nvPr>
        </p:nvPicPr>
        <p:blipFill>
          <a:blip r:embed="rId3"/>
          <a:stretch>
            <a:fillRect/>
          </a:stretch>
        </p:blipFill>
        <p:spPr>
          <a:xfrm>
            <a:off x="1076" y="0"/>
            <a:ext cx="12190924" cy="6858000"/>
          </a:xfrm>
          <a:prstGeom prst="rect">
            <a:avLst/>
          </a:prstGeom>
        </p:spPr>
      </p:pic>
      <p:pic>
        <p:nvPicPr>
          <p:cNvPr id="5" name="Grafik 4">
            <a:extLst>
              <a:ext uri="{FF2B5EF4-FFF2-40B4-BE49-F238E27FC236}">
                <a16:creationId xmlns:a16="http://schemas.microsoft.com/office/drawing/2014/main" id="{7588AACB-3ED6-45F5-BC8A-9C7A3D2CBF1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33585" y="1549069"/>
            <a:ext cx="7297751" cy="4370883"/>
          </a:xfrm>
          <a:prstGeom prst="rect">
            <a:avLst/>
          </a:prstGeom>
        </p:spPr>
      </p:pic>
      <p:sp>
        <p:nvSpPr>
          <p:cNvPr id="9" name="Titel 2">
            <a:extLst>
              <a:ext uri="{FF2B5EF4-FFF2-40B4-BE49-F238E27FC236}">
                <a16:creationId xmlns:a16="http://schemas.microsoft.com/office/drawing/2014/main" id="{D236B83B-BB30-4F2D-9FC1-34B924070D92}"/>
              </a:ext>
            </a:extLst>
          </p:cNvPr>
          <p:cNvSpPr>
            <a:spLocks noGrp="1"/>
          </p:cNvSpPr>
          <p:nvPr>
            <p:ph type="ctrTitle"/>
          </p:nvPr>
        </p:nvSpPr>
        <p:spPr>
          <a:xfrm>
            <a:off x="-99387" y="180097"/>
            <a:ext cx="10588093"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Versch. Systeme sorgen für Schutz</a:t>
            </a:r>
          </a:p>
        </p:txBody>
      </p:sp>
      <p:sp>
        <p:nvSpPr>
          <p:cNvPr id="10" name="Untertitel 3">
            <a:extLst>
              <a:ext uri="{FF2B5EF4-FFF2-40B4-BE49-F238E27FC236}">
                <a16:creationId xmlns:a16="http://schemas.microsoft.com/office/drawing/2014/main" id="{01420CDC-0D0A-463E-A4D1-541593A702E8}"/>
              </a:ext>
            </a:extLst>
          </p:cNvPr>
          <p:cNvSpPr>
            <a:spLocks noGrp="1"/>
          </p:cNvSpPr>
          <p:nvPr>
            <p:ph type="subTitle" idx="13"/>
          </p:nvPr>
        </p:nvSpPr>
        <p:spPr>
          <a:xfrm>
            <a:off x="-192772" y="946116"/>
            <a:ext cx="8269138"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Kombination diverser Systeme nötig</a:t>
            </a:r>
          </a:p>
        </p:txBody>
      </p:sp>
    </p:spTree>
    <p:extLst>
      <p:ext uri="{BB962C8B-B14F-4D97-AF65-F5344CB8AC3E}">
        <p14:creationId xmlns:p14="http://schemas.microsoft.com/office/powerpoint/2010/main" val="3435748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F5E0512-5DE1-49CE-AA70-F585389B0B9D}"/>
              </a:ext>
            </a:extLst>
          </p:cNvPr>
          <p:cNvPicPr>
            <a:picLocks noChangeAspect="1"/>
          </p:cNvPicPr>
          <p:nvPr/>
        </p:nvPicPr>
        <p:blipFill>
          <a:blip r:embed="rId3"/>
          <a:stretch>
            <a:fillRect/>
          </a:stretch>
        </p:blipFill>
        <p:spPr>
          <a:xfrm>
            <a:off x="0" y="0"/>
            <a:ext cx="12191999" cy="6857999"/>
          </a:xfrm>
          <a:prstGeom prst="rect">
            <a:avLst/>
          </a:prstGeom>
        </p:spPr>
      </p:pic>
      <p:sp>
        <p:nvSpPr>
          <p:cNvPr id="2" name="Inhaltsplatzhalter 1">
            <a:extLst>
              <a:ext uri="{FF2B5EF4-FFF2-40B4-BE49-F238E27FC236}">
                <a16:creationId xmlns:a16="http://schemas.microsoft.com/office/drawing/2014/main" id="{FDBDD7CD-0722-4B9D-B968-1654B391071D}"/>
              </a:ext>
            </a:extLst>
          </p:cNvPr>
          <p:cNvSpPr>
            <a:spLocks noGrp="1"/>
          </p:cNvSpPr>
          <p:nvPr>
            <p:ph idx="1"/>
          </p:nvPr>
        </p:nvSpPr>
        <p:spPr>
          <a:xfrm>
            <a:off x="361507" y="1751076"/>
            <a:ext cx="11083820" cy="4884951"/>
          </a:xfrm>
        </p:spPr>
        <p:txBody>
          <a:bodyPr/>
          <a:lstStyle/>
          <a:p>
            <a:pPr marL="0" indent="0">
              <a:buNone/>
            </a:pPr>
            <a:r>
              <a:rPr lang="de-CH" dirty="0">
                <a:latin typeface="Arial" panose="020B0604020202020204" pitchFamily="34" charset="0"/>
                <a:cs typeface="Arial" panose="020B0604020202020204" pitchFamily="34" charset="0"/>
              </a:rPr>
              <a:t>Die Armee verteidigt die Schweiz gegen einen bewaffneten Angriff, am Boden und in der Luft:</a:t>
            </a:r>
          </a:p>
          <a:p>
            <a:r>
              <a:rPr lang="de-CH" b="1" dirty="0">
                <a:latin typeface="Arial" panose="020B0604020202020204" pitchFamily="34" charset="0"/>
                <a:cs typeface="Arial" panose="020B0604020202020204" pitchFamily="34" charset="0"/>
              </a:rPr>
              <a:t>Im Frieden: Luftpolizei. </a:t>
            </a:r>
            <a:r>
              <a:rPr lang="de-CH" dirty="0">
                <a:latin typeface="Arial" panose="020B0604020202020204" pitchFamily="34" charset="0"/>
                <a:cs typeface="Arial" panose="020B0604020202020204" pitchFamily="34" charset="0"/>
              </a:rPr>
              <a:t>Die Luftwaffe überwacht permanent die Einhaltung der Luftverkehrsregeln.</a:t>
            </a:r>
          </a:p>
          <a:p>
            <a:r>
              <a:rPr lang="de-CH" b="1" dirty="0">
                <a:latin typeface="Arial" panose="020B0604020202020204" pitchFamily="34" charset="0"/>
                <a:cs typeface="Arial" panose="020B0604020202020204" pitchFamily="34" charset="0"/>
              </a:rPr>
              <a:t>Bei erhöhten Spannungen: Wahrung der Lufthoheit.</a:t>
            </a:r>
            <a:r>
              <a:rPr lang="de-CH" dirty="0">
                <a:latin typeface="Arial" panose="020B0604020202020204" pitchFamily="34" charset="0"/>
                <a:cs typeface="Arial" panose="020B0604020202020204" pitchFamily="34" charset="0"/>
              </a:rPr>
              <a:t> </a:t>
            </a:r>
            <a:r>
              <a:rPr lang="de-DE" dirty="0">
                <a:latin typeface="Arial" panose="020B0604020202020204" pitchFamily="34" charset="0"/>
                <a:cs typeface="Arial" panose="020B0604020202020204" pitchFamily="34" charset="0"/>
              </a:rPr>
              <a:t>Die Luftwaffe verhindert die unbefugte Benützung des Schweizer Luftraums.</a:t>
            </a:r>
          </a:p>
          <a:p>
            <a:r>
              <a:rPr lang="de-DE" b="1" dirty="0">
                <a:latin typeface="Arial" panose="020B0604020202020204" pitchFamily="34" charset="0"/>
                <a:cs typeface="Arial" panose="020B0604020202020204" pitchFamily="34" charset="0"/>
              </a:rPr>
              <a:t>Bei bewaffneten Konflikten: Luftverteidigung. </a:t>
            </a:r>
            <a:r>
              <a:rPr lang="de-DE" dirty="0">
                <a:latin typeface="Arial" panose="020B0604020202020204" pitchFamily="34" charset="0"/>
                <a:cs typeface="Arial" panose="020B0604020202020204" pitchFamily="34" charset="0"/>
              </a:rPr>
              <a:t>Im bewaffneten Konflikt kann nur die Luftwaffe den Luftraum schützen.</a:t>
            </a:r>
          </a:p>
          <a:p>
            <a:endParaRPr lang="de-DE" sz="3200" dirty="0"/>
          </a:p>
          <a:p>
            <a:endParaRPr lang="de-CH" sz="3200" dirty="0"/>
          </a:p>
          <a:p>
            <a:endParaRPr lang="de-CH" sz="3200" dirty="0"/>
          </a:p>
          <a:p>
            <a:endParaRPr lang="de-CH" sz="3200" dirty="0">
              <a:cs typeface="Arial" panose="020B0604020202020204" pitchFamily="34" charset="0"/>
            </a:endParaRPr>
          </a:p>
        </p:txBody>
      </p:sp>
      <p:sp>
        <p:nvSpPr>
          <p:cNvPr id="7" name="Titel 2">
            <a:extLst>
              <a:ext uri="{FF2B5EF4-FFF2-40B4-BE49-F238E27FC236}">
                <a16:creationId xmlns:a16="http://schemas.microsoft.com/office/drawing/2014/main" id="{C183E1DC-4300-42D4-9FDB-B46B23AFF5A1}"/>
              </a:ext>
            </a:extLst>
          </p:cNvPr>
          <p:cNvSpPr>
            <a:spLocks noGrp="1"/>
          </p:cNvSpPr>
          <p:nvPr>
            <p:ph type="ctrTitle"/>
          </p:nvPr>
        </p:nvSpPr>
        <p:spPr>
          <a:xfrm>
            <a:off x="-99387" y="180097"/>
            <a:ext cx="10588093"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Die Luftwaffe hat viele Aufgaben</a:t>
            </a:r>
          </a:p>
        </p:txBody>
      </p:sp>
      <p:sp>
        <p:nvSpPr>
          <p:cNvPr id="8" name="Untertitel 3">
            <a:extLst>
              <a:ext uri="{FF2B5EF4-FFF2-40B4-BE49-F238E27FC236}">
                <a16:creationId xmlns:a16="http://schemas.microsoft.com/office/drawing/2014/main" id="{A46308B4-B110-4A73-AD34-0D31D4A3ACFE}"/>
              </a:ext>
            </a:extLst>
          </p:cNvPr>
          <p:cNvSpPr>
            <a:spLocks noGrp="1"/>
          </p:cNvSpPr>
          <p:nvPr>
            <p:ph type="subTitle" idx="13"/>
          </p:nvPr>
        </p:nvSpPr>
        <p:spPr>
          <a:xfrm>
            <a:off x="-192772" y="946116"/>
            <a:ext cx="11083820"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Ohne Sicherheit keine Freiheit und kein Wohlstand</a:t>
            </a:r>
          </a:p>
        </p:txBody>
      </p:sp>
    </p:spTree>
    <p:extLst>
      <p:ext uri="{BB962C8B-B14F-4D97-AF65-F5344CB8AC3E}">
        <p14:creationId xmlns:p14="http://schemas.microsoft.com/office/powerpoint/2010/main" val="4149010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6999C33-0B5F-4D1A-9468-E6EA1224B7E5}"/>
              </a:ext>
            </a:extLst>
          </p:cNvPr>
          <p:cNvPicPr>
            <a:picLocks noChangeAspect="1"/>
          </p:cNvPicPr>
          <p:nvPr/>
        </p:nvPicPr>
        <p:blipFill>
          <a:blip r:embed="rId3"/>
          <a:stretch>
            <a:fillRect/>
          </a:stretch>
        </p:blipFill>
        <p:spPr>
          <a:xfrm>
            <a:off x="1" y="0"/>
            <a:ext cx="12191998" cy="6857999"/>
          </a:xfrm>
          <a:prstGeom prst="rect">
            <a:avLst/>
          </a:prstGeom>
        </p:spPr>
      </p:pic>
      <p:pic>
        <p:nvPicPr>
          <p:cNvPr id="5" name="Picture 4">
            <a:extLst>
              <a:ext uri="{FF2B5EF4-FFF2-40B4-BE49-F238E27FC236}">
                <a16:creationId xmlns:a16="http://schemas.microsoft.com/office/drawing/2014/main" id="{93EFA358-F368-4288-8710-EC96F50F447F}"/>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974" b="5614"/>
          <a:stretch/>
        </p:blipFill>
        <p:spPr bwMode="auto">
          <a:xfrm>
            <a:off x="5928143" y="4213069"/>
            <a:ext cx="3629027" cy="1826224"/>
          </a:xfrm>
          <a:prstGeom prst="rect">
            <a:avLst/>
          </a:prstGeom>
          <a:noFill/>
          <a:effectLst>
            <a:softEdge rad="203200"/>
          </a:effectLst>
          <a:extLst>
            <a:ext uri="{909E8E84-426E-40DD-AFC4-6F175D3DCCD1}">
              <a14:hiddenFill xmlns:a14="http://schemas.microsoft.com/office/drawing/2010/main">
                <a:solidFill>
                  <a:srgbClr val="FFFFFF"/>
                </a:solidFill>
              </a14:hiddenFill>
            </a:ext>
          </a:extLst>
        </p:spPr>
      </p:pic>
      <p:pic>
        <p:nvPicPr>
          <p:cNvPr id="6" name="Grafik 5">
            <a:extLst>
              <a:ext uri="{FF2B5EF4-FFF2-40B4-BE49-F238E27FC236}">
                <a16:creationId xmlns:a16="http://schemas.microsoft.com/office/drawing/2014/main" id="{BDFF6BBE-693E-4AC9-8D2F-05562C7DF2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74081" y="1738738"/>
            <a:ext cx="3628714" cy="2415632"/>
          </a:xfrm>
          <a:prstGeom prst="rect">
            <a:avLst/>
          </a:prstGeom>
          <a:effectLst>
            <a:softEdge rad="215900"/>
          </a:effectLst>
        </p:spPr>
      </p:pic>
      <p:pic>
        <p:nvPicPr>
          <p:cNvPr id="7" name="Grafik 6">
            <a:extLst>
              <a:ext uri="{FF2B5EF4-FFF2-40B4-BE49-F238E27FC236}">
                <a16:creationId xmlns:a16="http://schemas.microsoft.com/office/drawing/2014/main" id="{A7BCD0C7-795B-4887-8658-8B6523DBEE2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28143" y="1739930"/>
            <a:ext cx="3629027" cy="2415632"/>
          </a:xfrm>
          <a:prstGeom prst="rect">
            <a:avLst/>
          </a:prstGeom>
          <a:effectLst>
            <a:softEdge rad="203200"/>
          </a:effectLst>
        </p:spPr>
      </p:pic>
      <p:pic>
        <p:nvPicPr>
          <p:cNvPr id="8" name="Grafik 7">
            <a:extLst>
              <a:ext uri="{FF2B5EF4-FFF2-40B4-BE49-F238E27FC236}">
                <a16:creationId xmlns:a16="http://schemas.microsoft.com/office/drawing/2014/main" id="{A89A4B39-B265-40A7-B12E-361EF35531A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54271" y="4154370"/>
            <a:ext cx="3068334" cy="2041814"/>
          </a:xfrm>
          <a:prstGeom prst="rect">
            <a:avLst/>
          </a:prstGeom>
          <a:effectLst>
            <a:softEdge rad="190500"/>
          </a:effectLst>
        </p:spPr>
      </p:pic>
      <p:sp>
        <p:nvSpPr>
          <p:cNvPr id="9" name="Titel 2">
            <a:extLst>
              <a:ext uri="{FF2B5EF4-FFF2-40B4-BE49-F238E27FC236}">
                <a16:creationId xmlns:a16="http://schemas.microsoft.com/office/drawing/2014/main" id="{3B8EC43B-9BB2-41DB-BB21-F4D5F1761A1F}"/>
              </a:ext>
            </a:extLst>
          </p:cNvPr>
          <p:cNvSpPr>
            <a:spLocks noGrp="1"/>
          </p:cNvSpPr>
          <p:nvPr>
            <p:ph type="ctrTitle"/>
          </p:nvPr>
        </p:nvSpPr>
        <p:spPr>
          <a:xfrm>
            <a:off x="-99387" y="180097"/>
            <a:ext cx="10588093"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Entscheid Erneuerung Ja oder Nein</a:t>
            </a:r>
          </a:p>
        </p:txBody>
      </p:sp>
      <p:sp>
        <p:nvSpPr>
          <p:cNvPr id="10" name="Untertitel 3">
            <a:extLst>
              <a:ext uri="{FF2B5EF4-FFF2-40B4-BE49-F238E27FC236}">
                <a16:creationId xmlns:a16="http://schemas.microsoft.com/office/drawing/2014/main" id="{380CE5C6-0E8A-400A-B0FE-5DC3B0CAA642}"/>
              </a:ext>
            </a:extLst>
          </p:cNvPr>
          <p:cNvSpPr>
            <a:spLocks noGrp="1"/>
          </p:cNvSpPr>
          <p:nvPr>
            <p:ph type="subTitle" idx="13"/>
          </p:nvPr>
        </p:nvSpPr>
        <p:spPr>
          <a:xfrm>
            <a:off x="-192772" y="946116"/>
            <a:ext cx="8648283"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Typenentscheid nach „Budgetfreigabe“</a:t>
            </a:r>
          </a:p>
        </p:txBody>
      </p:sp>
    </p:spTree>
    <p:extLst>
      <p:ext uri="{BB962C8B-B14F-4D97-AF65-F5344CB8AC3E}">
        <p14:creationId xmlns:p14="http://schemas.microsoft.com/office/powerpoint/2010/main" val="2636602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6999C33-0B5F-4D1A-9468-E6EA1224B7E5}"/>
              </a:ext>
            </a:extLst>
          </p:cNvPr>
          <p:cNvPicPr>
            <a:picLocks noChangeAspect="1"/>
          </p:cNvPicPr>
          <p:nvPr/>
        </p:nvPicPr>
        <p:blipFill>
          <a:blip r:embed="rId3"/>
          <a:stretch>
            <a:fillRect/>
          </a:stretch>
        </p:blipFill>
        <p:spPr>
          <a:xfrm>
            <a:off x="0" y="0"/>
            <a:ext cx="12191999" cy="6858000"/>
          </a:xfrm>
          <a:prstGeom prst="rect">
            <a:avLst/>
          </a:prstGeom>
        </p:spPr>
      </p:pic>
      <p:sp>
        <p:nvSpPr>
          <p:cNvPr id="9" name="Titel 2">
            <a:extLst>
              <a:ext uri="{FF2B5EF4-FFF2-40B4-BE49-F238E27FC236}">
                <a16:creationId xmlns:a16="http://schemas.microsoft.com/office/drawing/2014/main" id="{3B8EC43B-9BB2-41DB-BB21-F4D5F1761A1F}"/>
              </a:ext>
            </a:extLst>
          </p:cNvPr>
          <p:cNvSpPr>
            <a:spLocks noGrp="1"/>
          </p:cNvSpPr>
          <p:nvPr>
            <p:ph type="ctrTitle"/>
          </p:nvPr>
        </p:nvSpPr>
        <p:spPr>
          <a:xfrm>
            <a:off x="-99386" y="180097"/>
            <a:ext cx="8747670"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Um was geht es jetzt konkret</a:t>
            </a:r>
          </a:p>
        </p:txBody>
      </p:sp>
      <p:sp>
        <p:nvSpPr>
          <p:cNvPr id="10" name="Untertitel 3">
            <a:extLst>
              <a:ext uri="{FF2B5EF4-FFF2-40B4-BE49-F238E27FC236}">
                <a16:creationId xmlns:a16="http://schemas.microsoft.com/office/drawing/2014/main" id="{380CE5C6-0E8A-400A-B0FE-5DC3B0CAA642}"/>
              </a:ext>
            </a:extLst>
          </p:cNvPr>
          <p:cNvSpPr>
            <a:spLocks noGrp="1"/>
          </p:cNvSpPr>
          <p:nvPr>
            <p:ph type="subTitle" idx="13"/>
          </p:nvPr>
        </p:nvSpPr>
        <p:spPr>
          <a:xfrm>
            <a:off x="-192772" y="946116"/>
            <a:ext cx="8981172"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Parl. Prozess ist vorbei</a:t>
            </a:r>
          </a:p>
        </p:txBody>
      </p:sp>
      <p:sp>
        <p:nvSpPr>
          <p:cNvPr id="11" name="ZoneTexte 10">
            <a:extLst>
              <a:ext uri="{FF2B5EF4-FFF2-40B4-BE49-F238E27FC236}">
                <a16:creationId xmlns:a16="http://schemas.microsoft.com/office/drawing/2014/main" id="{A15CECCD-AAD7-436D-ABFB-20D4A26E0048}"/>
              </a:ext>
            </a:extLst>
          </p:cNvPr>
          <p:cNvSpPr txBox="1"/>
          <p:nvPr/>
        </p:nvSpPr>
        <p:spPr>
          <a:xfrm>
            <a:off x="342900" y="1571719"/>
            <a:ext cx="11226800" cy="996170"/>
          </a:xfrm>
          <a:prstGeom prst="rect">
            <a:avLst/>
          </a:prstGeom>
          <a:noFill/>
        </p:spPr>
        <p:txBody>
          <a:bodyPr wrap="square" rtlCol="0">
            <a:spAutoFit/>
          </a:bodyPr>
          <a:lstStyle/>
          <a:p>
            <a:pPr marL="230400" indent="-230400">
              <a:lnSpc>
                <a:spcPct val="90000"/>
              </a:lnSpc>
              <a:spcBef>
                <a:spcPts val="1000"/>
              </a:spcBef>
              <a:buClr>
                <a:srgbClr val="009FD9"/>
              </a:buClr>
              <a:buFont typeface="Helvetica" panose="020B0604020202020204" pitchFamily="34" charset="0"/>
              <a:buChar char="›"/>
            </a:pPr>
            <a:r>
              <a:rPr lang="de-DE" sz="2800" dirty="0">
                <a:latin typeface="Helvetica" panose="020B0604020202020204" pitchFamily="34" charset="0"/>
                <a:cs typeface="Helvetica" panose="020B0604020202020204" pitchFamily="34" charset="0"/>
              </a:rPr>
              <a:t>Planungsbeschluss mit 6 Mia CHF, BODLUV ist nicht einbegriffen</a:t>
            </a:r>
          </a:p>
          <a:p>
            <a:pPr marL="230400" indent="-230400">
              <a:lnSpc>
                <a:spcPct val="90000"/>
              </a:lnSpc>
              <a:spcBef>
                <a:spcPts val="1000"/>
              </a:spcBef>
              <a:buClr>
                <a:srgbClr val="009FD9"/>
              </a:buClr>
              <a:buFont typeface="Helvetica" panose="020B0604020202020204" pitchFamily="34" charset="0"/>
              <a:buChar char="›"/>
            </a:pPr>
            <a:r>
              <a:rPr lang="de-DE" sz="2800" dirty="0">
                <a:latin typeface="Helvetica" panose="020B0604020202020204" pitchFamily="34" charset="0"/>
                <a:cs typeface="Helvetica" panose="020B0604020202020204" pitchFamily="34" charset="0"/>
              </a:rPr>
              <a:t>davon Kompensationsgeschäfte (Offset) 60%</a:t>
            </a:r>
          </a:p>
        </p:txBody>
      </p:sp>
      <p:sp>
        <p:nvSpPr>
          <p:cNvPr id="12" name="Titel 2">
            <a:extLst>
              <a:ext uri="{FF2B5EF4-FFF2-40B4-BE49-F238E27FC236}">
                <a16:creationId xmlns:a16="http://schemas.microsoft.com/office/drawing/2014/main" id="{4B50C506-1456-42DC-987F-C758DC485137}"/>
              </a:ext>
            </a:extLst>
          </p:cNvPr>
          <p:cNvSpPr txBox="1">
            <a:spLocks/>
          </p:cNvSpPr>
          <p:nvPr/>
        </p:nvSpPr>
        <p:spPr>
          <a:xfrm>
            <a:off x="-129271" y="176675"/>
            <a:ext cx="8747671" cy="769441"/>
          </a:xfrm>
          <a:prstGeom prst="rect">
            <a:avLst/>
          </a:prstGeom>
          <a:solidFill>
            <a:schemeClr val="bg1">
              <a:lumMod val="85000"/>
            </a:schemeClr>
          </a:solidFill>
        </p:spPr>
        <p:txBody>
          <a:bodyPr wrap="square" lIns="720000" rIns="180000" anchor="ctr">
            <a:noAutofit/>
          </a:bodyPr>
          <a:lstStyle>
            <a:lvl1pPr marL="0" algn="l" defTabSz="914400" rtl="0" eaLnBrk="1" latinLnBrk="0" hangingPunct="1">
              <a:lnSpc>
                <a:spcPct val="90000"/>
              </a:lnSpc>
              <a:spcBef>
                <a:spcPct val="0"/>
              </a:spcBef>
              <a:buNone/>
              <a:defRPr sz="6000" b="0" kern="1200">
                <a:solidFill>
                  <a:schemeClr val="tx1"/>
                </a:solidFill>
                <a:latin typeface="Linotype Univers 320 CnLight" panose="020B0806030202020203" pitchFamily="34" charset="0"/>
                <a:ea typeface="+mj-ea"/>
                <a:cs typeface="+mj-cs"/>
              </a:defRPr>
            </a:lvl1pPr>
          </a:lstStyle>
          <a:p>
            <a:r>
              <a:rPr lang="de-DE" sz="4400" b="1" dirty="0">
                <a:latin typeface="Arial" panose="020B0604020202020204" pitchFamily="34" charset="0"/>
                <a:cs typeface="Arial" panose="020B0604020202020204" pitchFamily="34" charset="0"/>
              </a:rPr>
              <a:t>Um was geht es jetzt konkret</a:t>
            </a:r>
          </a:p>
        </p:txBody>
      </p:sp>
      <p:pic>
        <p:nvPicPr>
          <p:cNvPr id="13" name="Grafik 4">
            <a:extLst>
              <a:ext uri="{FF2B5EF4-FFF2-40B4-BE49-F238E27FC236}">
                <a16:creationId xmlns:a16="http://schemas.microsoft.com/office/drawing/2014/main" id="{05E64A45-45AC-4757-A167-A24C5486719F}"/>
              </a:ext>
            </a:extLst>
          </p:cNvPr>
          <p:cNvPicPr>
            <a:picLocks noChangeAspect="1"/>
          </p:cNvPicPr>
          <p:nvPr/>
        </p:nvPicPr>
        <p:blipFill rotWithShape="1">
          <a:blip r:embed="rId4"/>
          <a:srcRect t="15270"/>
          <a:stretch/>
        </p:blipFill>
        <p:spPr>
          <a:xfrm>
            <a:off x="6771372" y="3001371"/>
            <a:ext cx="4940300" cy="3013642"/>
          </a:xfrm>
          <a:prstGeom prst="rect">
            <a:avLst/>
          </a:prstGeom>
        </p:spPr>
      </p:pic>
      <p:sp>
        <p:nvSpPr>
          <p:cNvPr id="14" name="Rechteck 5">
            <a:extLst>
              <a:ext uri="{FF2B5EF4-FFF2-40B4-BE49-F238E27FC236}">
                <a16:creationId xmlns:a16="http://schemas.microsoft.com/office/drawing/2014/main" id="{45A17F6D-F39B-4C70-B5DA-7BF3B1FC1B45}"/>
              </a:ext>
            </a:extLst>
          </p:cNvPr>
          <p:cNvSpPr/>
          <p:nvPr/>
        </p:nvSpPr>
        <p:spPr>
          <a:xfrm>
            <a:off x="10134600" y="3111500"/>
            <a:ext cx="1577072" cy="4165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2800" dirty="0">
                <a:solidFill>
                  <a:schemeClr val="tx1"/>
                </a:solidFill>
              </a:rPr>
              <a:t>2 Mia</a:t>
            </a:r>
          </a:p>
        </p:txBody>
      </p:sp>
      <p:sp>
        <p:nvSpPr>
          <p:cNvPr id="15" name="Rechteck 6">
            <a:extLst>
              <a:ext uri="{FF2B5EF4-FFF2-40B4-BE49-F238E27FC236}">
                <a16:creationId xmlns:a16="http://schemas.microsoft.com/office/drawing/2014/main" id="{6A2AB9CA-C58A-4E7F-8BFB-FE191DD18207}"/>
              </a:ext>
            </a:extLst>
          </p:cNvPr>
          <p:cNvSpPr/>
          <p:nvPr/>
        </p:nvSpPr>
        <p:spPr>
          <a:xfrm>
            <a:off x="10134600" y="5110130"/>
            <a:ext cx="1577072" cy="4165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CH" sz="2800" dirty="0">
                <a:solidFill>
                  <a:schemeClr val="tx1"/>
                </a:solidFill>
              </a:rPr>
              <a:t>4 Mia</a:t>
            </a:r>
          </a:p>
        </p:txBody>
      </p:sp>
    </p:spTree>
    <p:extLst>
      <p:ext uri="{BB962C8B-B14F-4D97-AF65-F5344CB8AC3E}">
        <p14:creationId xmlns:p14="http://schemas.microsoft.com/office/powerpoint/2010/main" val="2101321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0CE35F9-C827-4ADA-A7B2-B38A0266029F}"/>
              </a:ext>
            </a:extLst>
          </p:cNvPr>
          <p:cNvPicPr>
            <a:picLocks noChangeAspect="1"/>
          </p:cNvPicPr>
          <p:nvPr/>
        </p:nvPicPr>
        <p:blipFill>
          <a:blip r:embed="rId3"/>
          <a:stretch>
            <a:fillRect/>
          </a:stretch>
        </p:blipFill>
        <p:spPr>
          <a:xfrm>
            <a:off x="-76199" y="-51575"/>
            <a:ext cx="12392030" cy="6970517"/>
          </a:xfrm>
          <a:prstGeom prst="rect">
            <a:avLst/>
          </a:prstGeom>
        </p:spPr>
      </p:pic>
      <p:graphicFrame>
        <p:nvGraphicFramePr>
          <p:cNvPr id="33" name="Tabelle 8">
            <a:extLst>
              <a:ext uri="{FF2B5EF4-FFF2-40B4-BE49-F238E27FC236}">
                <a16:creationId xmlns:a16="http://schemas.microsoft.com/office/drawing/2014/main" id="{3CA732C0-166C-42F8-9F19-F588FC031F3D}"/>
              </a:ext>
            </a:extLst>
          </p:cNvPr>
          <p:cNvGraphicFramePr>
            <a:graphicFrameLocks noGrp="1"/>
          </p:cNvGraphicFramePr>
          <p:nvPr>
            <p:extLst>
              <p:ext uri="{D42A27DB-BD31-4B8C-83A1-F6EECF244321}">
                <p14:modId xmlns:p14="http://schemas.microsoft.com/office/powerpoint/2010/main" val="2958853675"/>
              </p:ext>
            </p:extLst>
          </p:nvPr>
        </p:nvGraphicFramePr>
        <p:xfrm>
          <a:off x="2536370" y="1768530"/>
          <a:ext cx="7700507" cy="4297938"/>
        </p:xfrm>
        <a:graphic>
          <a:graphicData uri="http://schemas.openxmlformats.org/drawingml/2006/table">
            <a:tbl>
              <a:tblPr firstRow="1" bandRow="1">
                <a:tableStyleId>{5C22544A-7EE6-4342-B048-85BDC9FD1C3A}</a:tableStyleId>
              </a:tblPr>
              <a:tblGrid>
                <a:gridCol w="2075576">
                  <a:extLst>
                    <a:ext uri="{9D8B030D-6E8A-4147-A177-3AD203B41FA5}">
                      <a16:colId xmlns:a16="http://schemas.microsoft.com/office/drawing/2014/main" val="20000"/>
                    </a:ext>
                  </a:extLst>
                </a:gridCol>
                <a:gridCol w="628268">
                  <a:extLst>
                    <a:ext uri="{9D8B030D-6E8A-4147-A177-3AD203B41FA5}">
                      <a16:colId xmlns:a16="http://schemas.microsoft.com/office/drawing/2014/main" val="20001"/>
                    </a:ext>
                  </a:extLst>
                </a:gridCol>
                <a:gridCol w="713809">
                  <a:extLst>
                    <a:ext uri="{9D8B030D-6E8A-4147-A177-3AD203B41FA5}">
                      <a16:colId xmlns:a16="http://schemas.microsoft.com/office/drawing/2014/main" val="20002"/>
                    </a:ext>
                  </a:extLst>
                </a:gridCol>
                <a:gridCol w="713809">
                  <a:extLst>
                    <a:ext uri="{9D8B030D-6E8A-4147-A177-3AD203B41FA5}">
                      <a16:colId xmlns:a16="http://schemas.microsoft.com/office/drawing/2014/main" val="20003"/>
                    </a:ext>
                  </a:extLst>
                </a:gridCol>
                <a:gridCol w="713809">
                  <a:extLst>
                    <a:ext uri="{9D8B030D-6E8A-4147-A177-3AD203B41FA5}">
                      <a16:colId xmlns:a16="http://schemas.microsoft.com/office/drawing/2014/main" val="20004"/>
                    </a:ext>
                  </a:extLst>
                </a:gridCol>
                <a:gridCol w="713809">
                  <a:extLst>
                    <a:ext uri="{9D8B030D-6E8A-4147-A177-3AD203B41FA5}">
                      <a16:colId xmlns:a16="http://schemas.microsoft.com/office/drawing/2014/main" val="20005"/>
                    </a:ext>
                  </a:extLst>
                </a:gridCol>
                <a:gridCol w="713809">
                  <a:extLst>
                    <a:ext uri="{9D8B030D-6E8A-4147-A177-3AD203B41FA5}">
                      <a16:colId xmlns:a16="http://schemas.microsoft.com/office/drawing/2014/main" val="20006"/>
                    </a:ext>
                  </a:extLst>
                </a:gridCol>
                <a:gridCol w="713809">
                  <a:extLst>
                    <a:ext uri="{9D8B030D-6E8A-4147-A177-3AD203B41FA5}">
                      <a16:colId xmlns:a16="http://schemas.microsoft.com/office/drawing/2014/main" val="20007"/>
                    </a:ext>
                  </a:extLst>
                </a:gridCol>
                <a:gridCol w="713809">
                  <a:extLst>
                    <a:ext uri="{9D8B030D-6E8A-4147-A177-3AD203B41FA5}">
                      <a16:colId xmlns:a16="http://schemas.microsoft.com/office/drawing/2014/main" val="20008"/>
                    </a:ext>
                  </a:extLst>
                </a:gridCol>
              </a:tblGrid>
              <a:tr h="504611">
                <a:tc>
                  <a:txBody>
                    <a:bodyPr/>
                    <a:lstStyle/>
                    <a:p>
                      <a:pPr algn="ctr"/>
                      <a:endParaRPr lang="de-CH" sz="1300" b="0" dirty="0">
                        <a:solidFill>
                          <a:schemeClr val="tx1"/>
                        </a:solidFill>
                      </a:endParaRPr>
                    </a:p>
                  </a:txBody>
                  <a:tcPr marL="84426" marR="84426" marT="42213" marB="42213"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no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2018</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7FCFEC"/>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2019</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2020</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7FCFEC"/>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2021</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2022</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7FCFEC"/>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2023</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2024</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7FCFEC"/>
                    </a:solidFill>
                  </a:tcPr>
                </a:tc>
                <a:tc>
                  <a:txBody>
                    <a:bodyPr/>
                    <a:lstStyle/>
                    <a:p>
                      <a:pPr algn="ctr"/>
                      <a:r>
                        <a:rPr lang="de-CH" sz="1400" b="0" dirty="0">
                          <a:solidFill>
                            <a:schemeClr val="tx1"/>
                          </a:solidFill>
                          <a:latin typeface="Helvetica" panose="020B0604020202020204" pitchFamily="34" charset="0"/>
                          <a:cs typeface="Helvetica" panose="020B0604020202020204" pitchFamily="34" charset="0"/>
                        </a:rPr>
                        <a:t>2025-2030</a:t>
                      </a: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0"/>
                  </a:ext>
                </a:extLst>
              </a:tr>
              <a:tr h="291634">
                <a:tc>
                  <a:txBody>
                    <a:bodyPr/>
                    <a:lstStyle/>
                    <a:p>
                      <a:pPr marL="0" indent="0" algn="l">
                        <a:buFontTx/>
                        <a:buNone/>
                      </a:pPr>
                      <a:r>
                        <a:rPr lang="de-CH" sz="1400" b="0" baseline="0" dirty="0">
                          <a:solidFill>
                            <a:schemeClr val="tx1"/>
                          </a:solidFill>
                          <a:latin typeface="Helvetica" panose="020B0604020202020204" pitchFamily="34" charset="0"/>
                          <a:cs typeface="Helvetica" panose="020B0604020202020204" pitchFamily="34" charset="0"/>
                        </a:rPr>
                        <a:t>Offert-Anfrage 1</a:t>
                      </a:r>
                      <a:endParaRPr lang="de-CH" sz="1400" b="0" dirty="0">
                        <a:solidFill>
                          <a:schemeClr val="tx1"/>
                        </a:solidFill>
                        <a:latin typeface="Helvetica" panose="020B0604020202020204" pitchFamily="34" charset="0"/>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1"/>
                  </a:ext>
                </a:extLst>
              </a:tr>
              <a:tr h="291634">
                <a:tc>
                  <a:txBody>
                    <a:bodyPr/>
                    <a:lstStyle/>
                    <a:p>
                      <a:pPr marL="0" indent="0" algn="l">
                        <a:buFontTx/>
                        <a:buNone/>
                      </a:pPr>
                      <a:r>
                        <a:rPr lang="de-CH" sz="1400" b="1" baseline="0" dirty="0">
                          <a:solidFill>
                            <a:schemeClr val="tx1"/>
                          </a:solidFill>
                          <a:latin typeface="Helvetica" panose="020B0604020202020204" pitchFamily="34" charset="0"/>
                          <a:cs typeface="Helvetica" panose="020B0604020202020204" pitchFamily="34" charset="0"/>
                        </a:rPr>
                        <a:t>Offerte 1</a:t>
                      </a:r>
                      <a:endParaRPr lang="de-CH" sz="1400" b="1" dirty="0">
                        <a:solidFill>
                          <a:schemeClr val="tx1"/>
                        </a:solidFill>
                        <a:latin typeface="Helvetica" panose="020B0604020202020204" pitchFamily="34" charset="0"/>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291634">
                <a:tc>
                  <a:txBody>
                    <a:bodyPr/>
                    <a:lstStyle/>
                    <a:p>
                      <a:pPr marL="0" indent="0" algn="l">
                        <a:buFontTx/>
                        <a:buNone/>
                      </a:pPr>
                      <a:r>
                        <a:rPr lang="de-CH" sz="1400" b="1" dirty="0">
                          <a:solidFill>
                            <a:schemeClr val="tx1"/>
                          </a:solidFill>
                          <a:latin typeface="Helvetica" panose="020B0604020202020204" pitchFamily="34" charset="0"/>
                          <a:cs typeface="Helvetica" panose="020B0604020202020204" pitchFamily="34" charset="0"/>
                        </a:rPr>
                        <a:t>Erprobung</a:t>
                      </a: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3"/>
                  </a:ext>
                </a:extLst>
              </a:tr>
              <a:tr h="291634">
                <a:tc>
                  <a:txBody>
                    <a:bodyPr/>
                    <a:lstStyle/>
                    <a:p>
                      <a:pPr marL="0" indent="0" algn="l">
                        <a:buFontTx/>
                        <a:buNone/>
                      </a:pPr>
                      <a:r>
                        <a:rPr lang="de-CH" sz="1400" b="1" baseline="0" dirty="0">
                          <a:solidFill>
                            <a:schemeClr val="tx1"/>
                          </a:solidFill>
                          <a:latin typeface="Helvetica" panose="020B0604020202020204" pitchFamily="34" charset="0"/>
                          <a:cs typeface="Helvetica" panose="020B0604020202020204" pitchFamily="34" charset="0"/>
                        </a:rPr>
                        <a:t>Offert-Anfrage 2</a:t>
                      </a:r>
                      <a:endParaRPr lang="de-CH" sz="1400" b="1" dirty="0">
                        <a:solidFill>
                          <a:schemeClr val="tx1"/>
                        </a:solidFill>
                        <a:latin typeface="Helvetica" panose="020B0604020202020204" pitchFamily="34" charset="0"/>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4"/>
                  </a:ext>
                </a:extLst>
              </a:tr>
              <a:tr h="291634">
                <a:tc>
                  <a:txBody>
                    <a:bodyPr/>
                    <a:lstStyle/>
                    <a:p>
                      <a:pPr algn="l"/>
                      <a:r>
                        <a:rPr lang="de-CH" sz="1400" b="0" baseline="0" dirty="0">
                          <a:solidFill>
                            <a:schemeClr val="tx1"/>
                          </a:solidFill>
                          <a:latin typeface="Helvetica" panose="020B0604020202020204" pitchFamily="34" charset="0"/>
                          <a:cs typeface="Helvetica" panose="020B0604020202020204" pitchFamily="34" charset="0"/>
                        </a:rPr>
                        <a:t>Offerte 2</a:t>
                      </a:r>
                      <a:endParaRPr lang="de-CH" sz="1400" b="0" dirty="0">
                        <a:solidFill>
                          <a:schemeClr val="tx1"/>
                        </a:solidFill>
                        <a:latin typeface="Helvetica" panose="020B0604020202020204" pitchFamily="34" charset="0"/>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5"/>
                  </a:ext>
                </a:extLst>
              </a:tr>
              <a:tr h="504611">
                <a:tc>
                  <a:txBody>
                    <a:bodyPr/>
                    <a:lstStyle/>
                    <a:p>
                      <a:pPr algn="l"/>
                      <a:r>
                        <a:rPr lang="de-CH" sz="1400" b="0" dirty="0">
                          <a:solidFill>
                            <a:schemeClr val="tx1"/>
                          </a:solidFill>
                          <a:latin typeface="Helvetica" panose="020B0604020202020204" pitchFamily="34" charset="0"/>
                          <a:cs typeface="Helvetica" panose="020B0604020202020204" pitchFamily="34" charset="0"/>
                        </a:rPr>
                        <a:t>Gespräche,</a:t>
                      </a:r>
                      <a:r>
                        <a:rPr lang="de-CH" sz="1400" b="0" baseline="0" dirty="0">
                          <a:solidFill>
                            <a:schemeClr val="tx1"/>
                          </a:solidFill>
                          <a:latin typeface="Helvetica" panose="020B0604020202020204" pitchFamily="34" charset="0"/>
                          <a:cs typeface="Helvetica" panose="020B0604020202020204" pitchFamily="34" charset="0"/>
                        </a:rPr>
                        <a:t> Auswertungen, Berichte</a:t>
                      </a:r>
                      <a:endParaRPr lang="de-CH" sz="1400" b="0" dirty="0">
                        <a:solidFill>
                          <a:schemeClr val="tx1"/>
                        </a:solidFill>
                        <a:latin typeface="Helvetica" panose="020B0604020202020204" pitchFamily="34" charset="0"/>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6"/>
                  </a:ext>
                </a:extLst>
              </a:tr>
              <a:tr h="291634">
                <a:tc>
                  <a:txBody>
                    <a:bodyPr/>
                    <a:lstStyle/>
                    <a:p>
                      <a:pPr algn="l"/>
                      <a:r>
                        <a:rPr lang="de-CH" sz="1400" b="0" dirty="0">
                          <a:solidFill>
                            <a:schemeClr val="tx1"/>
                          </a:solidFill>
                          <a:latin typeface="Helvetica" panose="020B0604020202020204" pitchFamily="34" charset="0"/>
                          <a:cs typeface="Helvetica" panose="020B0604020202020204" pitchFamily="34" charset="0"/>
                        </a:rPr>
                        <a:t>Typen-Entscheid</a:t>
                      </a: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7"/>
                  </a:ext>
                </a:extLst>
              </a:tr>
              <a:tr h="291634">
                <a:tc>
                  <a:txBody>
                    <a:bodyPr/>
                    <a:lstStyle/>
                    <a:p>
                      <a:pPr marL="0" algn="l" defTabSz="914400" rtl="0" eaLnBrk="1" latinLnBrk="0" hangingPunct="1"/>
                      <a:r>
                        <a:rPr lang="de-CH" sz="1400" b="0" kern="1200" dirty="0">
                          <a:solidFill>
                            <a:schemeClr val="tx1"/>
                          </a:solidFill>
                          <a:latin typeface="Helvetica" panose="020B0604020202020204" pitchFamily="34" charset="0"/>
                          <a:ea typeface="+mn-ea"/>
                          <a:cs typeface="Helvetica" panose="020B0604020202020204" pitchFamily="34" charset="0"/>
                        </a:rPr>
                        <a:t>Erarbeitung AB</a:t>
                      </a:r>
                      <a:r>
                        <a:rPr lang="de-CH" sz="1400" b="0" kern="1200" baseline="0" dirty="0">
                          <a:solidFill>
                            <a:schemeClr val="tx1"/>
                          </a:solidFill>
                          <a:latin typeface="Helvetica" panose="020B0604020202020204" pitchFamily="34" charset="0"/>
                          <a:ea typeface="+mn-ea"/>
                          <a:cs typeface="Helvetica" panose="020B0604020202020204" pitchFamily="34" charset="0"/>
                        </a:rPr>
                        <a:t>22</a:t>
                      </a:r>
                      <a:endParaRPr lang="de-CH" sz="1400" b="0" kern="1200" dirty="0">
                        <a:solidFill>
                          <a:schemeClr val="tx1"/>
                        </a:solidFill>
                        <a:latin typeface="Helvetica" panose="020B0604020202020204" pitchFamily="34" charset="0"/>
                        <a:ea typeface="+mn-ea"/>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8"/>
                  </a:ext>
                </a:extLst>
              </a:tr>
              <a:tr h="291634">
                <a:tc>
                  <a:txBody>
                    <a:bodyPr/>
                    <a:lstStyle/>
                    <a:p>
                      <a:pPr marL="0" algn="l" defTabSz="914400" rtl="0" eaLnBrk="1" latinLnBrk="0" hangingPunct="1"/>
                      <a:r>
                        <a:rPr lang="de-CH" sz="1400" b="0" kern="1200" baseline="0" dirty="0">
                          <a:solidFill>
                            <a:schemeClr val="tx1"/>
                          </a:solidFill>
                          <a:latin typeface="Helvetica" panose="020B0604020202020204" pitchFamily="34" charset="0"/>
                          <a:ea typeface="+mn-ea"/>
                          <a:cs typeface="Helvetica" panose="020B0604020202020204" pitchFamily="34" charset="0"/>
                        </a:rPr>
                        <a:t>Beschaffungsreife</a:t>
                      </a:r>
                      <a:endParaRPr lang="de-CH" sz="1400" b="0" kern="1200" dirty="0">
                        <a:solidFill>
                          <a:schemeClr val="tx1"/>
                        </a:solidFill>
                        <a:latin typeface="Helvetica" panose="020B0604020202020204" pitchFamily="34" charset="0"/>
                        <a:ea typeface="+mn-ea"/>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9"/>
                  </a:ext>
                </a:extLst>
              </a:tr>
              <a:tr h="291634">
                <a:tc>
                  <a:txBody>
                    <a:bodyPr/>
                    <a:lstStyle/>
                    <a:p>
                      <a:pPr marL="0" algn="l" defTabSz="914400" rtl="0" eaLnBrk="1" latinLnBrk="0" hangingPunct="1"/>
                      <a:r>
                        <a:rPr lang="en-US" sz="1400" b="0" kern="1200" dirty="0">
                          <a:solidFill>
                            <a:schemeClr val="tx1"/>
                          </a:solidFill>
                          <a:latin typeface="Helvetica" panose="020B0604020202020204" pitchFamily="34" charset="0"/>
                          <a:ea typeface="+mn-ea"/>
                          <a:cs typeface="Helvetica" panose="020B0604020202020204" pitchFamily="34" charset="0"/>
                        </a:rPr>
                        <a:t>AB22</a:t>
                      </a:r>
                      <a:r>
                        <a:rPr lang="en-US" sz="1400" b="0" kern="1200" baseline="0" dirty="0">
                          <a:solidFill>
                            <a:schemeClr val="tx1"/>
                          </a:solidFill>
                          <a:latin typeface="Helvetica" panose="020B0604020202020204" pitchFamily="34" charset="0"/>
                          <a:ea typeface="+mn-ea"/>
                          <a:cs typeface="Helvetica" panose="020B0604020202020204" pitchFamily="34" charset="0"/>
                        </a:rPr>
                        <a:t> </a:t>
                      </a:r>
                      <a:r>
                        <a:rPr lang="en-US" sz="1400" b="0" kern="1200" baseline="0" dirty="0" err="1">
                          <a:solidFill>
                            <a:schemeClr val="tx1"/>
                          </a:solidFill>
                          <a:latin typeface="Helvetica" panose="020B0604020202020204" pitchFamily="34" charset="0"/>
                          <a:ea typeface="+mn-ea"/>
                          <a:cs typeface="Helvetica" panose="020B0604020202020204" pitchFamily="34" charset="0"/>
                        </a:rPr>
                        <a:t>im</a:t>
                      </a:r>
                      <a:r>
                        <a:rPr lang="en-US" sz="1400" b="0" kern="1200" baseline="0" dirty="0">
                          <a:solidFill>
                            <a:schemeClr val="tx1"/>
                          </a:solidFill>
                          <a:latin typeface="Helvetica" panose="020B0604020202020204" pitchFamily="34" charset="0"/>
                          <a:ea typeface="+mn-ea"/>
                          <a:cs typeface="Helvetica" panose="020B0604020202020204" pitchFamily="34" charset="0"/>
                        </a:rPr>
                        <a:t> </a:t>
                      </a:r>
                      <a:r>
                        <a:rPr lang="en-US" sz="1400" b="0" kern="1200" baseline="0" dirty="0" err="1">
                          <a:solidFill>
                            <a:schemeClr val="tx1"/>
                          </a:solidFill>
                          <a:latin typeface="Helvetica" panose="020B0604020202020204" pitchFamily="34" charset="0"/>
                          <a:ea typeface="+mn-ea"/>
                          <a:cs typeface="Helvetica" panose="020B0604020202020204" pitchFamily="34" charset="0"/>
                        </a:rPr>
                        <a:t>P</a:t>
                      </a:r>
                      <a:r>
                        <a:rPr lang="en-US" sz="1400" b="0" kern="1200" dirty="0" err="1">
                          <a:solidFill>
                            <a:schemeClr val="tx1"/>
                          </a:solidFill>
                          <a:latin typeface="Helvetica" panose="020B0604020202020204" pitchFamily="34" charset="0"/>
                          <a:ea typeface="+mn-ea"/>
                          <a:cs typeface="Helvetica" panose="020B0604020202020204" pitchFamily="34" charset="0"/>
                        </a:rPr>
                        <a:t>arlament</a:t>
                      </a:r>
                      <a:endParaRPr lang="de-CH" sz="1400" b="0" kern="1200" dirty="0">
                        <a:solidFill>
                          <a:schemeClr val="tx1"/>
                        </a:solidFill>
                        <a:latin typeface="Helvetica" panose="020B0604020202020204" pitchFamily="34" charset="0"/>
                        <a:ea typeface="+mn-ea"/>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0"/>
                  </a:ext>
                </a:extLst>
              </a:tr>
              <a:tr h="29163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CH" sz="1400" b="0" dirty="0" err="1">
                          <a:solidFill>
                            <a:schemeClr val="tx1"/>
                          </a:solidFill>
                          <a:latin typeface="Helvetica" panose="020B0604020202020204" pitchFamily="34" charset="0"/>
                          <a:cs typeface="Helvetica" panose="020B0604020202020204" pitchFamily="34" charset="0"/>
                        </a:rPr>
                        <a:t>Vetragsunterzeichnung</a:t>
                      </a:r>
                      <a:endParaRPr lang="de-CH" sz="1400" b="0" dirty="0">
                        <a:solidFill>
                          <a:schemeClr val="tx1"/>
                        </a:solidFill>
                        <a:latin typeface="Helvetica" panose="020B0604020202020204" pitchFamily="34" charset="0"/>
                        <a:cs typeface="Helvetica" panose="020B0604020202020204" pitchFamily="34" charset="0"/>
                      </a:endParaRP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1"/>
                  </a:ext>
                </a:extLst>
              </a:tr>
              <a:tr h="29163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CH" sz="1400" b="0" dirty="0">
                          <a:solidFill>
                            <a:schemeClr val="tx1"/>
                          </a:solidFill>
                          <a:latin typeface="Helvetica" panose="020B0604020202020204" pitchFamily="34" charset="0"/>
                          <a:cs typeface="Helvetica" panose="020B0604020202020204" pitchFamily="34" charset="0"/>
                        </a:rPr>
                        <a:t>Auslieferung</a:t>
                      </a:r>
                    </a:p>
                  </a:txBody>
                  <a:tcPr marL="84426" marR="84426" marT="42213" marB="42213"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7FCFEC"/>
                    </a:solidFill>
                  </a:tcPr>
                </a:tc>
                <a:tc>
                  <a:txBody>
                    <a:bodyPr/>
                    <a:lstStyle/>
                    <a:p>
                      <a:pPr algn="ctr"/>
                      <a:endParaRPr lang="de-CH" sz="1300" b="0" dirty="0">
                        <a:solidFill>
                          <a:schemeClr val="tx1"/>
                        </a:solidFill>
                      </a:endParaRPr>
                    </a:p>
                  </a:txBody>
                  <a:tcPr marL="84426" marR="84426" marT="42213" marB="42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12"/>
                  </a:ext>
                </a:extLst>
              </a:tr>
            </a:tbl>
          </a:graphicData>
        </a:graphic>
      </p:graphicFrame>
      <p:sp>
        <p:nvSpPr>
          <p:cNvPr id="35" name="Textfeld 25">
            <a:extLst>
              <a:ext uri="{FF2B5EF4-FFF2-40B4-BE49-F238E27FC236}">
                <a16:creationId xmlns:a16="http://schemas.microsoft.com/office/drawing/2014/main" id="{8D9AC5DA-9CE4-46F4-87D6-87328E00B114}"/>
              </a:ext>
            </a:extLst>
          </p:cNvPr>
          <p:cNvSpPr txBox="1"/>
          <p:nvPr/>
        </p:nvSpPr>
        <p:spPr>
          <a:xfrm>
            <a:off x="3431722" y="1540206"/>
            <a:ext cx="2238113" cy="276999"/>
          </a:xfrm>
          <a:prstGeom prst="rect">
            <a:avLst/>
          </a:prstGeom>
          <a:noFill/>
        </p:spPr>
        <p:txBody>
          <a:bodyPr wrap="none" rtlCol="0">
            <a:spAutoFit/>
          </a:bodyPr>
          <a:lstStyle/>
          <a:p>
            <a:r>
              <a:rPr lang="de-CH" sz="1200" b="1" dirty="0">
                <a:solidFill>
                  <a:srgbClr val="FF0000"/>
                </a:solidFill>
                <a:latin typeface="Helvetica" panose="020B0604020202020204" pitchFamily="34" charset="0"/>
                <a:cs typeface="Helvetica" panose="020B0604020202020204" pitchFamily="34" charset="0"/>
              </a:rPr>
              <a:t>Planungsbeschluss NR / SR</a:t>
            </a:r>
          </a:p>
        </p:txBody>
      </p:sp>
      <p:sp>
        <p:nvSpPr>
          <p:cNvPr id="36" name="Textfeld 31">
            <a:extLst>
              <a:ext uri="{FF2B5EF4-FFF2-40B4-BE49-F238E27FC236}">
                <a16:creationId xmlns:a16="http://schemas.microsoft.com/office/drawing/2014/main" id="{381FC118-1622-4555-BBDD-D072F7B3E973}"/>
              </a:ext>
            </a:extLst>
          </p:cNvPr>
          <p:cNvSpPr txBox="1"/>
          <p:nvPr/>
        </p:nvSpPr>
        <p:spPr>
          <a:xfrm>
            <a:off x="6699215" y="1540206"/>
            <a:ext cx="2308452" cy="276999"/>
          </a:xfrm>
          <a:prstGeom prst="rect">
            <a:avLst/>
          </a:prstGeom>
          <a:noFill/>
        </p:spPr>
        <p:txBody>
          <a:bodyPr wrap="none" rtlCol="0">
            <a:spAutoFit/>
          </a:bodyPr>
          <a:lstStyle/>
          <a:p>
            <a:r>
              <a:rPr lang="de-CH" sz="1200" b="1" dirty="0">
                <a:solidFill>
                  <a:srgbClr val="FF0000"/>
                </a:solidFill>
                <a:latin typeface="Helvetica" panose="020B0604020202020204" pitchFamily="34" charset="0"/>
                <a:cs typeface="Helvetica" panose="020B0604020202020204" pitchFamily="34" charset="0"/>
              </a:rPr>
              <a:t>Volksabstimmung 27.09.2020</a:t>
            </a:r>
          </a:p>
        </p:txBody>
      </p:sp>
      <p:sp>
        <p:nvSpPr>
          <p:cNvPr id="37" name="Raute 13">
            <a:extLst>
              <a:ext uri="{FF2B5EF4-FFF2-40B4-BE49-F238E27FC236}">
                <a16:creationId xmlns:a16="http://schemas.microsoft.com/office/drawing/2014/main" id="{BCD78E11-26DC-4235-8D75-18B42B6316DA}"/>
              </a:ext>
            </a:extLst>
          </p:cNvPr>
          <p:cNvSpPr/>
          <p:nvPr/>
        </p:nvSpPr>
        <p:spPr bwMode="auto">
          <a:xfrm>
            <a:off x="4828894" y="2408858"/>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38" name="Raute 13">
            <a:extLst>
              <a:ext uri="{FF2B5EF4-FFF2-40B4-BE49-F238E27FC236}">
                <a16:creationId xmlns:a16="http://schemas.microsoft.com/office/drawing/2014/main" id="{8D00AB9D-EC18-4804-8FE1-E21E676B5DCD}"/>
              </a:ext>
            </a:extLst>
          </p:cNvPr>
          <p:cNvSpPr/>
          <p:nvPr/>
        </p:nvSpPr>
        <p:spPr bwMode="auto">
          <a:xfrm>
            <a:off x="5190534" y="2726435"/>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39" name="Raute 13">
            <a:extLst>
              <a:ext uri="{FF2B5EF4-FFF2-40B4-BE49-F238E27FC236}">
                <a16:creationId xmlns:a16="http://schemas.microsoft.com/office/drawing/2014/main" id="{43FB816B-5A04-42CF-9769-542EE2867768}"/>
              </a:ext>
            </a:extLst>
          </p:cNvPr>
          <p:cNvSpPr/>
          <p:nvPr/>
        </p:nvSpPr>
        <p:spPr bwMode="auto">
          <a:xfrm>
            <a:off x="5929802" y="3366801"/>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40" name="Raute 13">
            <a:extLst>
              <a:ext uri="{FF2B5EF4-FFF2-40B4-BE49-F238E27FC236}">
                <a16:creationId xmlns:a16="http://schemas.microsoft.com/office/drawing/2014/main" id="{44C74FE4-95EF-4DFB-8F41-F5CCAB0E7B74}"/>
              </a:ext>
            </a:extLst>
          </p:cNvPr>
          <p:cNvSpPr/>
          <p:nvPr/>
        </p:nvSpPr>
        <p:spPr bwMode="auto">
          <a:xfrm>
            <a:off x="6220432" y="3679400"/>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41" name="Raute 13">
            <a:extLst>
              <a:ext uri="{FF2B5EF4-FFF2-40B4-BE49-F238E27FC236}">
                <a16:creationId xmlns:a16="http://schemas.microsoft.com/office/drawing/2014/main" id="{8458BFCF-2289-4C40-A25A-7A300A4D0DC2}"/>
              </a:ext>
            </a:extLst>
          </p:cNvPr>
          <p:cNvSpPr/>
          <p:nvPr/>
        </p:nvSpPr>
        <p:spPr bwMode="auto">
          <a:xfrm>
            <a:off x="6691476" y="4531573"/>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42" name="Raute 13">
            <a:extLst>
              <a:ext uri="{FF2B5EF4-FFF2-40B4-BE49-F238E27FC236}">
                <a16:creationId xmlns:a16="http://schemas.microsoft.com/office/drawing/2014/main" id="{6C66C3D1-D56C-49CA-864A-3E6E14EC5807}"/>
              </a:ext>
            </a:extLst>
          </p:cNvPr>
          <p:cNvSpPr/>
          <p:nvPr/>
        </p:nvSpPr>
        <p:spPr bwMode="auto">
          <a:xfrm>
            <a:off x="6995151" y="5162944"/>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43" name="Raute 13">
            <a:extLst>
              <a:ext uri="{FF2B5EF4-FFF2-40B4-BE49-F238E27FC236}">
                <a16:creationId xmlns:a16="http://schemas.microsoft.com/office/drawing/2014/main" id="{87941ABE-9FD1-49B2-A54A-AC13DFFC16FA}"/>
              </a:ext>
            </a:extLst>
          </p:cNvPr>
          <p:cNvSpPr/>
          <p:nvPr/>
        </p:nvSpPr>
        <p:spPr bwMode="auto">
          <a:xfrm>
            <a:off x="8046145" y="5818594"/>
            <a:ext cx="166192" cy="166192"/>
          </a:xfrm>
          <a:prstGeom prst="diamond">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cxnSp>
        <p:nvCxnSpPr>
          <p:cNvPr id="44" name="Gerade Verbindung 23">
            <a:extLst>
              <a:ext uri="{FF2B5EF4-FFF2-40B4-BE49-F238E27FC236}">
                <a16:creationId xmlns:a16="http://schemas.microsoft.com/office/drawing/2014/main" id="{09F8E84D-6A5E-484F-8581-C41087062C3E}"/>
              </a:ext>
            </a:extLst>
          </p:cNvPr>
          <p:cNvCxnSpPr/>
          <p:nvPr/>
        </p:nvCxnSpPr>
        <p:spPr bwMode="auto">
          <a:xfrm>
            <a:off x="5273630" y="3119756"/>
            <a:ext cx="315787" cy="0"/>
          </a:xfrm>
          <a:prstGeom prst="line">
            <a:avLst/>
          </a:prstGeom>
          <a:solidFill>
            <a:srgbClr val="FFFFCC"/>
          </a:solidFill>
          <a:ln w="63500" cap="flat" cmpd="sng" algn="ctr">
            <a:solidFill>
              <a:schemeClr val="tx1"/>
            </a:solidFill>
            <a:prstDash val="solid"/>
            <a:round/>
            <a:headEnd type="none" w="med" len="med"/>
            <a:tailEnd type="none" w="med" len="med"/>
          </a:ln>
          <a:effectLst/>
        </p:spPr>
      </p:cxnSp>
      <p:cxnSp>
        <p:nvCxnSpPr>
          <p:cNvPr id="45" name="Gerade Verbindung 18">
            <a:extLst>
              <a:ext uri="{FF2B5EF4-FFF2-40B4-BE49-F238E27FC236}">
                <a16:creationId xmlns:a16="http://schemas.microsoft.com/office/drawing/2014/main" id="{EBB20535-1A3A-4B3A-BEE1-7CEB104E6FEF}"/>
              </a:ext>
            </a:extLst>
          </p:cNvPr>
          <p:cNvCxnSpPr/>
          <p:nvPr/>
        </p:nvCxnSpPr>
        <p:spPr bwMode="auto">
          <a:xfrm>
            <a:off x="4828894" y="4204146"/>
            <a:ext cx="2293676" cy="0"/>
          </a:xfrm>
          <a:prstGeom prst="line">
            <a:avLst/>
          </a:prstGeom>
          <a:solidFill>
            <a:srgbClr val="FFFFCC"/>
          </a:solidFill>
          <a:ln w="127000" cap="flat" cmpd="sng" algn="ctr">
            <a:solidFill>
              <a:schemeClr val="tx1"/>
            </a:solidFill>
            <a:prstDash val="solid"/>
            <a:round/>
            <a:headEnd type="none" w="med" len="med"/>
            <a:tailEnd type="none" w="med" len="med"/>
          </a:ln>
          <a:effectLst/>
        </p:spPr>
      </p:cxnSp>
      <p:cxnSp>
        <p:nvCxnSpPr>
          <p:cNvPr id="46" name="Gerade Verbindung 8">
            <a:extLst>
              <a:ext uri="{FF2B5EF4-FFF2-40B4-BE49-F238E27FC236}">
                <a16:creationId xmlns:a16="http://schemas.microsoft.com/office/drawing/2014/main" id="{B645A550-1D52-4C6D-B0BD-AAD0CEC0357B}"/>
              </a:ext>
            </a:extLst>
          </p:cNvPr>
          <p:cNvCxnSpPr>
            <a:cxnSpLocks/>
          </p:cNvCxnSpPr>
          <p:nvPr/>
        </p:nvCxnSpPr>
        <p:spPr bwMode="auto">
          <a:xfrm>
            <a:off x="9514114" y="5912130"/>
            <a:ext cx="722764" cy="0"/>
          </a:xfrm>
          <a:prstGeom prst="line">
            <a:avLst/>
          </a:prstGeom>
          <a:solidFill>
            <a:srgbClr val="FFFFCC"/>
          </a:solidFill>
          <a:ln w="127000" cap="flat" cmpd="sng" algn="ctr">
            <a:solidFill>
              <a:schemeClr val="tx1"/>
            </a:solidFill>
            <a:prstDash val="solid"/>
            <a:round/>
            <a:headEnd type="none" w="med" len="med"/>
            <a:tailEnd type="none" w="med" len="med"/>
          </a:ln>
          <a:effectLst/>
        </p:spPr>
      </p:cxnSp>
      <p:cxnSp>
        <p:nvCxnSpPr>
          <p:cNvPr id="47" name="Gerade Verbindung 11">
            <a:extLst>
              <a:ext uri="{FF2B5EF4-FFF2-40B4-BE49-F238E27FC236}">
                <a16:creationId xmlns:a16="http://schemas.microsoft.com/office/drawing/2014/main" id="{73B50C48-C07F-4790-90C9-141E128F46A8}"/>
              </a:ext>
            </a:extLst>
          </p:cNvPr>
          <p:cNvCxnSpPr>
            <a:cxnSpLocks/>
          </p:cNvCxnSpPr>
          <p:nvPr/>
        </p:nvCxnSpPr>
        <p:spPr bwMode="auto">
          <a:xfrm>
            <a:off x="6662132" y="4919523"/>
            <a:ext cx="718382" cy="0"/>
          </a:xfrm>
          <a:prstGeom prst="line">
            <a:avLst/>
          </a:prstGeom>
          <a:solidFill>
            <a:srgbClr val="FFFFCC"/>
          </a:solidFill>
          <a:ln w="127000" cap="flat" cmpd="sng" algn="ctr">
            <a:solidFill>
              <a:schemeClr val="tx1"/>
            </a:solidFill>
            <a:prstDash val="solid"/>
            <a:round/>
            <a:headEnd type="none" w="med" len="med"/>
            <a:tailEnd type="none" w="med" len="med"/>
          </a:ln>
          <a:effectLst/>
        </p:spPr>
      </p:cxnSp>
      <p:cxnSp>
        <p:nvCxnSpPr>
          <p:cNvPr id="51" name="Gerade Verbindung 10">
            <a:extLst>
              <a:ext uri="{FF2B5EF4-FFF2-40B4-BE49-F238E27FC236}">
                <a16:creationId xmlns:a16="http://schemas.microsoft.com/office/drawing/2014/main" id="{9E5126D3-47C9-4F2A-AC44-7A098F5E1C3F}"/>
              </a:ext>
            </a:extLst>
          </p:cNvPr>
          <p:cNvCxnSpPr>
            <a:cxnSpLocks/>
          </p:cNvCxnSpPr>
          <p:nvPr/>
        </p:nvCxnSpPr>
        <p:spPr bwMode="auto">
          <a:xfrm flipV="1">
            <a:off x="7380514" y="5573482"/>
            <a:ext cx="720106" cy="6928"/>
          </a:xfrm>
          <a:prstGeom prst="line">
            <a:avLst/>
          </a:prstGeom>
          <a:solidFill>
            <a:srgbClr val="FFFFCC"/>
          </a:solidFill>
          <a:ln w="127000" cap="flat" cmpd="sng" algn="ctr">
            <a:solidFill>
              <a:schemeClr val="tx1"/>
            </a:solidFill>
            <a:prstDash val="solid"/>
            <a:round/>
            <a:headEnd type="none" w="med" len="med"/>
            <a:tailEnd type="none" w="med" len="med"/>
          </a:ln>
          <a:effectLst/>
        </p:spPr>
      </p:cxnSp>
      <p:cxnSp>
        <p:nvCxnSpPr>
          <p:cNvPr id="57" name="Gerader Verbinder 22">
            <a:extLst>
              <a:ext uri="{FF2B5EF4-FFF2-40B4-BE49-F238E27FC236}">
                <a16:creationId xmlns:a16="http://schemas.microsoft.com/office/drawing/2014/main" id="{32B98FFF-A2AA-4F42-AF4D-FA8F7A4AF639}"/>
              </a:ext>
            </a:extLst>
          </p:cNvPr>
          <p:cNvCxnSpPr>
            <a:cxnSpLocks/>
          </p:cNvCxnSpPr>
          <p:nvPr/>
        </p:nvCxnSpPr>
        <p:spPr>
          <a:xfrm flipV="1">
            <a:off x="6097684" y="1540206"/>
            <a:ext cx="13800" cy="4803538"/>
          </a:xfrm>
          <a:prstGeom prst="line">
            <a:avLst/>
          </a:prstGeom>
          <a:ln w="22225">
            <a:solidFill>
              <a:schemeClr val="accent2"/>
            </a:solidFill>
          </a:ln>
        </p:spPr>
        <p:style>
          <a:lnRef idx="1">
            <a:schemeClr val="accent1"/>
          </a:lnRef>
          <a:fillRef idx="0">
            <a:schemeClr val="accent1"/>
          </a:fillRef>
          <a:effectRef idx="0">
            <a:schemeClr val="accent1"/>
          </a:effectRef>
          <a:fontRef idx="minor">
            <a:schemeClr val="tx1"/>
          </a:fontRef>
        </p:style>
      </p:cxnSp>
      <p:sp>
        <p:nvSpPr>
          <p:cNvPr id="60" name="Raute 30">
            <a:extLst>
              <a:ext uri="{FF2B5EF4-FFF2-40B4-BE49-F238E27FC236}">
                <a16:creationId xmlns:a16="http://schemas.microsoft.com/office/drawing/2014/main" id="{AAC2A353-24C5-4043-93D0-C7D24D6BB311}"/>
              </a:ext>
            </a:extLst>
          </p:cNvPr>
          <p:cNvSpPr/>
          <p:nvPr/>
        </p:nvSpPr>
        <p:spPr bwMode="auto">
          <a:xfrm>
            <a:off x="5672122" y="1485573"/>
            <a:ext cx="439362" cy="361340"/>
          </a:xfrm>
          <a:prstGeom prst="diamond">
            <a:avLst/>
          </a:prstGeom>
          <a:solidFill>
            <a:srgbClr val="FF00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a:p>
        </p:txBody>
      </p:sp>
      <p:sp>
        <p:nvSpPr>
          <p:cNvPr id="63" name="Raute 30">
            <a:extLst>
              <a:ext uri="{FF2B5EF4-FFF2-40B4-BE49-F238E27FC236}">
                <a16:creationId xmlns:a16="http://schemas.microsoft.com/office/drawing/2014/main" id="{73A4B6DD-6E2F-4E57-92B5-FA5183769360}"/>
              </a:ext>
            </a:extLst>
          </p:cNvPr>
          <p:cNvSpPr/>
          <p:nvPr/>
        </p:nvSpPr>
        <p:spPr bwMode="auto">
          <a:xfrm>
            <a:off x="5957482" y="2156114"/>
            <a:ext cx="358391" cy="327043"/>
          </a:xfrm>
          <a:prstGeom prst="diamond">
            <a:avLst/>
          </a:prstGeom>
          <a:solidFill>
            <a:srgbClr val="FF00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dirty="0"/>
          </a:p>
        </p:txBody>
      </p:sp>
      <p:sp>
        <p:nvSpPr>
          <p:cNvPr id="64" name="Raute 30">
            <a:extLst>
              <a:ext uri="{FF2B5EF4-FFF2-40B4-BE49-F238E27FC236}">
                <a16:creationId xmlns:a16="http://schemas.microsoft.com/office/drawing/2014/main" id="{FAC9076B-AC71-4806-88F5-7E193E245636}"/>
              </a:ext>
            </a:extLst>
          </p:cNvPr>
          <p:cNvSpPr/>
          <p:nvPr/>
        </p:nvSpPr>
        <p:spPr bwMode="auto">
          <a:xfrm>
            <a:off x="6252135" y="1530881"/>
            <a:ext cx="421417" cy="305030"/>
          </a:xfrm>
          <a:prstGeom prst="diamond">
            <a:avLst/>
          </a:prstGeom>
          <a:solidFill>
            <a:srgbClr val="FF0000"/>
          </a:solidFill>
          <a:ln w="12700" cap="flat" cmpd="sng" algn="ctr">
            <a:solidFill>
              <a:schemeClr val="tx1"/>
            </a:solidFill>
            <a:prstDash val="solid"/>
            <a:round/>
            <a:headEnd type="none" w="med" len="med"/>
            <a:tailEnd type="none" w="med" len="med"/>
          </a:ln>
          <a:effectLst/>
        </p:spPr>
        <p:txBody>
          <a:bodyPr vert="horz" wrap="square" lIns="84418" tIns="42208" rIns="84418" bIns="42208" numCol="1" rtlCol="0" anchor="ctr" anchorCtr="0" compatLnSpc="1">
            <a:prstTxWarp prst="textNoShape">
              <a:avLst/>
            </a:prstTxWarp>
          </a:bodyPr>
          <a:lstStyle/>
          <a:p>
            <a:endParaRPr lang="de-CH" sz="1477" dirty="0"/>
          </a:p>
        </p:txBody>
      </p:sp>
      <p:sp>
        <p:nvSpPr>
          <p:cNvPr id="65" name="Textfeld 28">
            <a:extLst>
              <a:ext uri="{FF2B5EF4-FFF2-40B4-BE49-F238E27FC236}">
                <a16:creationId xmlns:a16="http://schemas.microsoft.com/office/drawing/2014/main" id="{D6516B71-3372-41D6-99AE-2CBF1F425528}"/>
              </a:ext>
            </a:extLst>
          </p:cNvPr>
          <p:cNvSpPr txBox="1"/>
          <p:nvPr/>
        </p:nvSpPr>
        <p:spPr>
          <a:xfrm>
            <a:off x="6157808" y="2341376"/>
            <a:ext cx="1080745" cy="276999"/>
          </a:xfrm>
          <a:prstGeom prst="rect">
            <a:avLst/>
          </a:prstGeom>
          <a:noFill/>
        </p:spPr>
        <p:txBody>
          <a:bodyPr wrap="none" rtlCol="0">
            <a:spAutoFit/>
          </a:bodyPr>
          <a:lstStyle/>
          <a:p>
            <a:r>
              <a:rPr lang="de-CH" sz="1200" b="1" dirty="0">
                <a:solidFill>
                  <a:srgbClr val="FF0000"/>
                </a:solidFill>
                <a:latin typeface="Helvetica" panose="020B0604020202020204" pitchFamily="34" charset="0"/>
                <a:cs typeface="Helvetica" panose="020B0604020202020204" pitchFamily="34" charset="0"/>
              </a:rPr>
              <a:t>Referendum</a:t>
            </a:r>
          </a:p>
        </p:txBody>
      </p:sp>
      <p:sp>
        <p:nvSpPr>
          <p:cNvPr id="27" name="Titel 2">
            <a:extLst>
              <a:ext uri="{FF2B5EF4-FFF2-40B4-BE49-F238E27FC236}">
                <a16:creationId xmlns:a16="http://schemas.microsoft.com/office/drawing/2014/main" id="{1587621F-8F83-4908-AC93-AB8C95BE6AC2}"/>
              </a:ext>
            </a:extLst>
          </p:cNvPr>
          <p:cNvSpPr>
            <a:spLocks noGrp="1"/>
          </p:cNvSpPr>
          <p:nvPr>
            <p:ph type="ctrTitle"/>
          </p:nvPr>
        </p:nvSpPr>
        <p:spPr>
          <a:xfrm>
            <a:off x="-99386" y="180097"/>
            <a:ext cx="8686800"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Fahrplan für Ersatz ab 2030</a:t>
            </a:r>
          </a:p>
        </p:txBody>
      </p:sp>
      <p:sp>
        <p:nvSpPr>
          <p:cNvPr id="28" name="Untertitel 3">
            <a:extLst>
              <a:ext uri="{FF2B5EF4-FFF2-40B4-BE49-F238E27FC236}">
                <a16:creationId xmlns:a16="http://schemas.microsoft.com/office/drawing/2014/main" id="{5E537708-D96F-44FC-886A-4C148DD19B31}"/>
              </a:ext>
            </a:extLst>
          </p:cNvPr>
          <p:cNvSpPr>
            <a:spLocks noGrp="1"/>
          </p:cNvSpPr>
          <p:nvPr>
            <p:ph type="subTitle" idx="13"/>
          </p:nvPr>
        </p:nvSpPr>
        <p:spPr>
          <a:xfrm>
            <a:off x="-192772" y="946116"/>
            <a:ext cx="9931020"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Eine Beschaffung geht länger als man denkt</a:t>
            </a:r>
          </a:p>
        </p:txBody>
      </p:sp>
    </p:spTree>
    <p:extLst>
      <p:ext uri="{BB962C8B-B14F-4D97-AF65-F5344CB8AC3E}">
        <p14:creationId xmlns:p14="http://schemas.microsoft.com/office/powerpoint/2010/main" val="1004322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additive="base">
                                        <p:cTn id="13" dur="500" fill="hold"/>
                                        <p:tgtEl>
                                          <p:spTgt spid="63"/>
                                        </p:tgtEl>
                                        <p:attrNameLst>
                                          <p:attrName>ppt_x</p:attrName>
                                        </p:attrNameLst>
                                      </p:cBhvr>
                                      <p:tavLst>
                                        <p:tav tm="0">
                                          <p:val>
                                            <p:strVal val="#ppt_x"/>
                                          </p:val>
                                        </p:tav>
                                        <p:tav tm="100000">
                                          <p:val>
                                            <p:strVal val="#ppt_x"/>
                                          </p:val>
                                        </p:tav>
                                      </p:tavLst>
                                    </p:anim>
                                    <p:anim calcmode="lin" valueType="num">
                                      <p:cBhvr additive="base">
                                        <p:cTn id="14"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4"/>
                                        </p:tgtEl>
                                        <p:attrNameLst>
                                          <p:attrName>style.visibility</p:attrName>
                                        </p:attrNameLst>
                                      </p:cBhvr>
                                      <p:to>
                                        <p:strVal val="visible"/>
                                      </p:to>
                                    </p:set>
                                    <p:anim calcmode="lin" valueType="num">
                                      <p:cBhvr additive="base">
                                        <p:cTn id="19" dur="500" fill="hold"/>
                                        <p:tgtEl>
                                          <p:spTgt spid="64"/>
                                        </p:tgtEl>
                                        <p:attrNameLst>
                                          <p:attrName>ppt_x</p:attrName>
                                        </p:attrNameLst>
                                      </p:cBhvr>
                                      <p:tavLst>
                                        <p:tav tm="0">
                                          <p:val>
                                            <p:strVal val="#ppt_x"/>
                                          </p:val>
                                        </p:tav>
                                        <p:tav tm="100000">
                                          <p:val>
                                            <p:strVal val="#ppt_x"/>
                                          </p:val>
                                        </p:tav>
                                      </p:tavLst>
                                    </p:anim>
                                    <p:anim calcmode="lin" valueType="num">
                                      <p:cBhvr additive="base">
                                        <p:cTn id="20"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3" grpId="0" animBg="1"/>
      <p:bldP spid="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35EA02A9-C583-4B1C-836F-D229DA62E37A}"/>
              </a:ext>
            </a:extLst>
          </p:cNvPr>
          <p:cNvPicPr>
            <a:picLocks noChangeAspect="1"/>
          </p:cNvPicPr>
          <p:nvPr/>
        </p:nvPicPr>
        <p:blipFill>
          <a:blip r:embed="rId3"/>
          <a:stretch>
            <a:fillRect/>
          </a:stretch>
        </p:blipFill>
        <p:spPr>
          <a:xfrm>
            <a:off x="1" y="0"/>
            <a:ext cx="12191999" cy="6858000"/>
          </a:xfrm>
          <a:prstGeom prst="rect">
            <a:avLst/>
          </a:prstGeom>
        </p:spPr>
      </p:pic>
      <p:sp>
        <p:nvSpPr>
          <p:cNvPr id="2" name="Inhaltsplatzhalter 1">
            <a:extLst>
              <a:ext uri="{FF2B5EF4-FFF2-40B4-BE49-F238E27FC236}">
                <a16:creationId xmlns:a16="http://schemas.microsoft.com/office/drawing/2014/main" id="{CBA27B33-3519-4EC2-BDE8-27E6D325F285}"/>
              </a:ext>
            </a:extLst>
          </p:cNvPr>
          <p:cNvSpPr>
            <a:spLocks noGrp="1"/>
          </p:cNvSpPr>
          <p:nvPr>
            <p:ph idx="1"/>
          </p:nvPr>
        </p:nvSpPr>
        <p:spPr>
          <a:xfrm>
            <a:off x="355513" y="1571460"/>
            <a:ext cx="11251381" cy="4030662"/>
          </a:xfrm>
        </p:spPr>
        <p:txBody>
          <a:bodyPr/>
          <a:lstStyle/>
          <a:p>
            <a:r>
              <a:rPr lang="de-DE" dirty="0">
                <a:latin typeface="Arial" panose="020B0604020202020204" pitchFamily="34" charset="0"/>
                <a:cs typeface="Arial" panose="020B0604020202020204" pitchFamily="34" charset="0"/>
              </a:rPr>
              <a:t>Pro Jahr existieren rund 40 Fälle, bei welchen ein Luftfahrzeug entweder die Lufthoheit verletzt, die Luftverkehrsregeln missachtet oder sich in einem Notfall befindet.</a:t>
            </a:r>
          </a:p>
          <a:p>
            <a:r>
              <a:rPr lang="de-DE" dirty="0">
                <a:latin typeface="Arial" panose="020B0604020202020204" pitchFamily="34" charset="0"/>
                <a:cs typeface="Arial" panose="020B0604020202020204" pitchFamily="34" charset="0"/>
              </a:rPr>
              <a:t>Mit 350 Stichprobenkontrollen wird der Luftverkehr überprüft.</a:t>
            </a:r>
          </a:p>
          <a:p>
            <a:endParaRPr lang="de-DE" dirty="0">
              <a:latin typeface="Helvetica" panose="020B0604020202020204" pitchFamily="34" charset="0"/>
              <a:cs typeface="Helvetica" panose="020B0604020202020204" pitchFamily="34" charset="0"/>
            </a:endParaRPr>
          </a:p>
          <a:p>
            <a:endParaRPr lang="de-DE" dirty="0"/>
          </a:p>
          <a:p>
            <a:endParaRPr lang="de-DE" dirty="0"/>
          </a:p>
          <a:p>
            <a:endParaRPr lang="de-DE" dirty="0"/>
          </a:p>
          <a:p>
            <a:endParaRPr lang="de-CH" dirty="0"/>
          </a:p>
        </p:txBody>
      </p:sp>
      <p:pic>
        <p:nvPicPr>
          <p:cNvPr id="6" name="Grafik 5" descr="Ein Bild, das draußen, Ebene, fliegend, Flugzeug enthält.&#10;&#10;Automatisch generierte Beschreibung">
            <a:extLst>
              <a:ext uri="{FF2B5EF4-FFF2-40B4-BE49-F238E27FC236}">
                <a16:creationId xmlns:a16="http://schemas.microsoft.com/office/drawing/2014/main" id="{943E2903-EEB2-4413-AE28-7073DE09DFFF}"/>
              </a:ext>
            </a:extLst>
          </p:cNvPr>
          <p:cNvPicPr>
            <a:picLocks noChangeAspect="1"/>
          </p:cNvPicPr>
          <p:nvPr/>
        </p:nvPicPr>
        <p:blipFill rotWithShape="1">
          <a:blip r:embed="rId4">
            <a:extLst>
              <a:ext uri="{28A0092B-C50C-407E-A947-70E740481C1C}">
                <a14:useLocalDpi xmlns:a14="http://schemas.microsoft.com/office/drawing/2010/main" val="0"/>
              </a:ext>
            </a:extLst>
          </a:blip>
          <a:srcRect l="3998" r="4242"/>
          <a:stretch/>
        </p:blipFill>
        <p:spPr>
          <a:xfrm>
            <a:off x="8357190" y="3586791"/>
            <a:ext cx="3479297" cy="2132865"/>
          </a:xfrm>
          <a:prstGeom prst="rect">
            <a:avLst/>
          </a:prstGeom>
        </p:spPr>
      </p:pic>
      <p:pic>
        <p:nvPicPr>
          <p:cNvPr id="8" name="Grafik 7" descr="Ein Bild, das draußen, fliegend, Luft, Skifahren enthält.&#10;&#10;Automatisch generierte Beschreibung">
            <a:extLst>
              <a:ext uri="{FF2B5EF4-FFF2-40B4-BE49-F238E27FC236}">
                <a16:creationId xmlns:a16="http://schemas.microsoft.com/office/drawing/2014/main" id="{2905F7C1-A134-4CA0-858D-E82890E9B449}"/>
              </a:ext>
            </a:extLst>
          </p:cNvPr>
          <p:cNvPicPr>
            <a:picLocks noChangeAspect="1"/>
          </p:cNvPicPr>
          <p:nvPr/>
        </p:nvPicPr>
        <p:blipFill rotWithShape="1">
          <a:blip r:embed="rId5">
            <a:extLst>
              <a:ext uri="{28A0092B-C50C-407E-A947-70E740481C1C}">
                <a14:useLocalDpi xmlns:a14="http://schemas.microsoft.com/office/drawing/2010/main" val="0"/>
              </a:ext>
            </a:extLst>
          </a:blip>
          <a:srcRect l="15895"/>
          <a:stretch/>
        </p:blipFill>
        <p:spPr>
          <a:xfrm>
            <a:off x="740820" y="3586791"/>
            <a:ext cx="3196837" cy="2128209"/>
          </a:xfrm>
          <a:prstGeom prst="rect">
            <a:avLst/>
          </a:prstGeom>
        </p:spPr>
      </p:pic>
      <p:pic>
        <p:nvPicPr>
          <p:cNvPr id="10" name="Grafik 9" descr="Ein Bild, das draußen, Ebene, Berg, fliegend enthält.&#10;&#10;Automatisch generierte Beschreibung">
            <a:extLst>
              <a:ext uri="{FF2B5EF4-FFF2-40B4-BE49-F238E27FC236}">
                <a16:creationId xmlns:a16="http://schemas.microsoft.com/office/drawing/2014/main" id="{0395CB3A-9A6A-4FEF-8D36-6ADA1E3AE6B0}"/>
              </a:ext>
            </a:extLst>
          </p:cNvPr>
          <p:cNvPicPr>
            <a:picLocks noChangeAspect="1"/>
          </p:cNvPicPr>
          <p:nvPr/>
        </p:nvPicPr>
        <p:blipFill rotWithShape="1">
          <a:blip r:embed="rId6">
            <a:extLst>
              <a:ext uri="{28A0092B-C50C-407E-A947-70E740481C1C}">
                <a14:useLocalDpi xmlns:a14="http://schemas.microsoft.com/office/drawing/2010/main" val="0"/>
              </a:ext>
            </a:extLst>
          </a:blip>
          <a:srcRect l="2845" t="11795" r="7539"/>
          <a:stretch/>
        </p:blipFill>
        <p:spPr>
          <a:xfrm>
            <a:off x="4463168" y="3586792"/>
            <a:ext cx="3256069" cy="2128208"/>
          </a:xfrm>
          <a:prstGeom prst="rect">
            <a:avLst/>
          </a:prstGeom>
        </p:spPr>
      </p:pic>
      <p:sp>
        <p:nvSpPr>
          <p:cNvPr id="11" name="Titel 2">
            <a:extLst>
              <a:ext uri="{FF2B5EF4-FFF2-40B4-BE49-F238E27FC236}">
                <a16:creationId xmlns:a16="http://schemas.microsoft.com/office/drawing/2014/main" id="{740886EF-B9E5-4560-8702-99798AF2DC69}"/>
              </a:ext>
            </a:extLst>
          </p:cNvPr>
          <p:cNvSpPr>
            <a:spLocks noGrp="1"/>
          </p:cNvSpPr>
          <p:nvPr>
            <p:ph type="ctrTitle"/>
          </p:nvPr>
        </p:nvSpPr>
        <p:spPr>
          <a:xfrm>
            <a:off x="-99386" y="180097"/>
            <a:ext cx="9684450"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Braucht es die Luftwaffe noch?</a:t>
            </a:r>
          </a:p>
        </p:txBody>
      </p:sp>
      <p:sp>
        <p:nvSpPr>
          <p:cNvPr id="12" name="Untertitel 3">
            <a:extLst>
              <a:ext uri="{FF2B5EF4-FFF2-40B4-BE49-F238E27FC236}">
                <a16:creationId xmlns:a16="http://schemas.microsoft.com/office/drawing/2014/main" id="{A9D48135-F384-43BC-8D36-2C82826AD5DA}"/>
              </a:ext>
            </a:extLst>
          </p:cNvPr>
          <p:cNvSpPr>
            <a:spLocks noGrp="1"/>
          </p:cNvSpPr>
          <p:nvPr>
            <p:ph type="subTitle" idx="13"/>
          </p:nvPr>
        </p:nvSpPr>
        <p:spPr>
          <a:xfrm>
            <a:off x="-192772" y="946116"/>
            <a:ext cx="7912009"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Sicherheit nach 2030 gewährleisten</a:t>
            </a:r>
          </a:p>
        </p:txBody>
      </p:sp>
    </p:spTree>
    <p:extLst>
      <p:ext uri="{BB962C8B-B14F-4D97-AF65-F5344CB8AC3E}">
        <p14:creationId xmlns:p14="http://schemas.microsoft.com/office/powerpoint/2010/main" val="2459192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AEC35B1-AAD2-4D4E-9192-6C686BDB01E0}"/>
              </a:ext>
            </a:extLst>
          </p:cNvPr>
          <p:cNvPicPr>
            <a:picLocks noChangeAspect="1"/>
          </p:cNvPicPr>
          <p:nvPr/>
        </p:nvPicPr>
        <p:blipFill>
          <a:blip r:embed="rId3"/>
          <a:stretch>
            <a:fillRect/>
          </a:stretch>
        </p:blipFill>
        <p:spPr>
          <a:xfrm>
            <a:off x="0" y="0"/>
            <a:ext cx="12192000" cy="6858000"/>
          </a:xfrm>
          <a:prstGeom prst="rect">
            <a:avLst/>
          </a:prstGeom>
        </p:spPr>
      </p:pic>
      <p:sp>
        <p:nvSpPr>
          <p:cNvPr id="2" name="Inhaltsplatzhalter 1">
            <a:extLst>
              <a:ext uri="{FF2B5EF4-FFF2-40B4-BE49-F238E27FC236}">
                <a16:creationId xmlns:a16="http://schemas.microsoft.com/office/drawing/2014/main" id="{97C70428-4D92-4490-95C7-C182CAE9946F}"/>
              </a:ext>
            </a:extLst>
          </p:cNvPr>
          <p:cNvSpPr>
            <a:spLocks noGrp="1"/>
          </p:cNvSpPr>
          <p:nvPr>
            <p:ph idx="1"/>
          </p:nvPr>
        </p:nvSpPr>
        <p:spPr>
          <a:xfrm>
            <a:off x="228009" y="1926639"/>
            <a:ext cx="11506200" cy="4030662"/>
          </a:xfrm>
        </p:spPr>
        <p:txBody>
          <a:bodyPr/>
          <a:lstStyle/>
          <a:p>
            <a:r>
              <a:rPr lang="de-DE" dirty="0">
                <a:latin typeface="Arial" panose="020B0604020202020204" pitchFamily="34" charset="0"/>
                <a:cs typeface="Arial" panose="020B0604020202020204" pitchFamily="34" charset="0"/>
              </a:rPr>
              <a:t>Will die Schweiz ihre Neutralität behalten, muss sie ihr Territorium selbst und ohne Abhängigkeit vom Ausland schützen.</a:t>
            </a:r>
          </a:p>
          <a:p>
            <a:r>
              <a:rPr lang="de-DE" dirty="0">
                <a:latin typeface="Arial" panose="020B0604020202020204" pitchFamily="34" charset="0"/>
                <a:cs typeface="Arial" panose="020B0604020202020204" pitchFamily="34" charset="0"/>
              </a:rPr>
              <a:t>Der Wirtschaftsstandort Schweiz profitiert von Sicherheit. Langfristige Sicherheit ist für unseren Wohlstand wichtig. </a:t>
            </a:r>
          </a:p>
          <a:p>
            <a:r>
              <a:rPr lang="de-DE" dirty="0">
                <a:latin typeface="Arial" panose="020B0604020202020204" pitchFamily="34" charset="0"/>
                <a:cs typeface="Arial" panose="020B0604020202020204" pitchFamily="34" charset="0"/>
              </a:rPr>
              <a:t>Die Sicherheit in der Schweiz ist ein wesentlicher Standortfaktor, damit Unternehmen hier investieren und Arbeitsplätze schaffen.</a:t>
            </a:r>
          </a:p>
          <a:p>
            <a:endParaRPr lang="de-CH" dirty="0"/>
          </a:p>
        </p:txBody>
      </p:sp>
      <p:sp>
        <p:nvSpPr>
          <p:cNvPr id="7" name="Titel 2">
            <a:extLst>
              <a:ext uri="{FF2B5EF4-FFF2-40B4-BE49-F238E27FC236}">
                <a16:creationId xmlns:a16="http://schemas.microsoft.com/office/drawing/2014/main" id="{AA19B9F7-E478-4AA8-87C4-8F326804FC09}"/>
              </a:ext>
            </a:extLst>
          </p:cNvPr>
          <p:cNvSpPr>
            <a:spLocks noGrp="1"/>
          </p:cNvSpPr>
          <p:nvPr>
            <p:ph type="ctrTitle"/>
          </p:nvPr>
        </p:nvSpPr>
        <p:spPr>
          <a:xfrm>
            <a:off x="-99386" y="180097"/>
            <a:ext cx="9684450"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Sich selbst schützen können</a:t>
            </a:r>
          </a:p>
        </p:txBody>
      </p:sp>
      <p:sp>
        <p:nvSpPr>
          <p:cNvPr id="8" name="Untertitel 3">
            <a:extLst>
              <a:ext uri="{FF2B5EF4-FFF2-40B4-BE49-F238E27FC236}">
                <a16:creationId xmlns:a16="http://schemas.microsoft.com/office/drawing/2014/main" id="{77DA828A-F82A-49D4-82F2-C207AB8B7628}"/>
              </a:ext>
            </a:extLst>
          </p:cNvPr>
          <p:cNvSpPr>
            <a:spLocks noGrp="1"/>
          </p:cNvSpPr>
          <p:nvPr>
            <p:ph type="subTitle" idx="13"/>
          </p:nvPr>
        </p:nvSpPr>
        <p:spPr>
          <a:xfrm>
            <a:off x="-192772" y="946116"/>
            <a:ext cx="7912009"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Sicherheit nach 2030 gewährleisten</a:t>
            </a:r>
          </a:p>
        </p:txBody>
      </p:sp>
    </p:spTree>
    <p:extLst>
      <p:ext uri="{BB962C8B-B14F-4D97-AF65-F5344CB8AC3E}">
        <p14:creationId xmlns:p14="http://schemas.microsoft.com/office/powerpoint/2010/main" val="1424080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AEC35B1-AAD2-4D4E-9192-6C686BDB01E0}"/>
              </a:ext>
            </a:extLst>
          </p:cNvPr>
          <p:cNvPicPr>
            <a:picLocks noChangeAspect="1"/>
          </p:cNvPicPr>
          <p:nvPr/>
        </p:nvPicPr>
        <p:blipFill>
          <a:blip r:embed="rId3"/>
          <a:stretch>
            <a:fillRect/>
          </a:stretch>
        </p:blipFill>
        <p:spPr>
          <a:xfrm>
            <a:off x="0" y="0"/>
            <a:ext cx="12192000" cy="6858000"/>
          </a:xfrm>
          <a:prstGeom prst="rect">
            <a:avLst/>
          </a:prstGeom>
        </p:spPr>
      </p:pic>
      <p:sp>
        <p:nvSpPr>
          <p:cNvPr id="2" name="Inhaltsplatzhalter 1">
            <a:extLst>
              <a:ext uri="{FF2B5EF4-FFF2-40B4-BE49-F238E27FC236}">
                <a16:creationId xmlns:a16="http://schemas.microsoft.com/office/drawing/2014/main" id="{97C70428-4D92-4490-95C7-C182CAE9946F}"/>
              </a:ext>
            </a:extLst>
          </p:cNvPr>
          <p:cNvSpPr>
            <a:spLocks noGrp="1"/>
          </p:cNvSpPr>
          <p:nvPr>
            <p:ph idx="1"/>
          </p:nvPr>
        </p:nvSpPr>
        <p:spPr>
          <a:xfrm>
            <a:off x="228009" y="1926639"/>
            <a:ext cx="11506200" cy="4030662"/>
          </a:xfrm>
        </p:spPr>
        <p:txBody>
          <a:bodyPr/>
          <a:lstStyle/>
          <a:p>
            <a:r>
              <a:rPr lang="de-DE" dirty="0">
                <a:latin typeface="Arial" panose="020B0604020202020204" pitchFamily="34" charset="0"/>
                <a:cs typeface="Arial" panose="020B0604020202020204" pitchFamily="34" charset="0"/>
              </a:rPr>
              <a:t>Unsere Sicherheit wird durch einen ganzen Verbund gewährleistet: Ambulanz, Polizei, Feuerwehr, Cybersicherheit und auch die Armee als Sicherheitsreserve auf dem Boden und Flugzeuge zum Schutz in der Luft. </a:t>
            </a:r>
          </a:p>
          <a:p>
            <a:r>
              <a:rPr lang="de-DE" dirty="0">
                <a:latin typeface="Arial" panose="020B0604020202020204" pitchFamily="34" charset="0"/>
                <a:cs typeface="Arial" panose="020B0604020202020204" pitchFamily="34" charset="0"/>
              </a:rPr>
              <a:t>Alle Bestandteile dieser Kette brauchen die notwendigen Fähigkeiten und Mittel, um ihre Aufgabe meistern zu können.</a:t>
            </a:r>
          </a:p>
          <a:p>
            <a:r>
              <a:rPr lang="de-DE" dirty="0">
                <a:latin typeface="Arial" panose="020B0604020202020204" pitchFamily="34" charset="0"/>
                <a:cs typeface="Arial" panose="020B0604020202020204" pitchFamily="34" charset="0"/>
              </a:rPr>
              <a:t>Sicherheit ist kein Luxus, sondern eine Notwendigkeit.</a:t>
            </a:r>
          </a:p>
          <a:p>
            <a:endParaRPr lang="de-CH" dirty="0"/>
          </a:p>
        </p:txBody>
      </p:sp>
      <p:sp>
        <p:nvSpPr>
          <p:cNvPr id="7" name="Titel 2">
            <a:extLst>
              <a:ext uri="{FF2B5EF4-FFF2-40B4-BE49-F238E27FC236}">
                <a16:creationId xmlns:a16="http://schemas.microsoft.com/office/drawing/2014/main" id="{AA19B9F7-E478-4AA8-87C4-8F326804FC09}"/>
              </a:ext>
            </a:extLst>
          </p:cNvPr>
          <p:cNvSpPr>
            <a:spLocks noGrp="1"/>
          </p:cNvSpPr>
          <p:nvPr>
            <p:ph type="ctrTitle"/>
          </p:nvPr>
        </p:nvSpPr>
        <p:spPr>
          <a:xfrm>
            <a:off x="-99386" y="180097"/>
            <a:ext cx="11506200"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In jeder Situation den richtigen Schutz</a:t>
            </a:r>
          </a:p>
        </p:txBody>
      </p:sp>
      <p:sp>
        <p:nvSpPr>
          <p:cNvPr id="8" name="Untertitel 3">
            <a:extLst>
              <a:ext uri="{FF2B5EF4-FFF2-40B4-BE49-F238E27FC236}">
                <a16:creationId xmlns:a16="http://schemas.microsoft.com/office/drawing/2014/main" id="{77DA828A-F82A-49D4-82F2-C207AB8B7628}"/>
              </a:ext>
            </a:extLst>
          </p:cNvPr>
          <p:cNvSpPr>
            <a:spLocks noGrp="1"/>
          </p:cNvSpPr>
          <p:nvPr>
            <p:ph type="subTitle" idx="13"/>
          </p:nvPr>
        </p:nvSpPr>
        <p:spPr>
          <a:xfrm>
            <a:off x="-192772" y="946116"/>
            <a:ext cx="7912009"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Sicherheit nach 2030 gewährleisten</a:t>
            </a:r>
          </a:p>
        </p:txBody>
      </p:sp>
    </p:spTree>
    <p:extLst>
      <p:ext uri="{BB962C8B-B14F-4D97-AF65-F5344CB8AC3E}">
        <p14:creationId xmlns:p14="http://schemas.microsoft.com/office/powerpoint/2010/main" val="4144420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6AEC35B1-AAD2-4D4E-9192-6C686BDB01E0}"/>
              </a:ext>
            </a:extLst>
          </p:cNvPr>
          <p:cNvPicPr>
            <a:picLocks noChangeAspect="1"/>
          </p:cNvPicPr>
          <p:nvPr/>
        </p:nvPicPr>
        <p:blipFill>
          <a:blip r:embed="rId3"/>
          <a:stretch>
            <a:fillRect/>
          </a:stretch>
        </p:blipFill>
        <p:spPr>
          <a:xfrm>
            <a:off x="0" y="0"/>
            <a:ext cx="12192000" cy="6858000"/>
          </a:xfrm>
          <a:prstGeom prst="rect">
            <a:avLst/>
          </a:prstGeom>
        </p:spPr>
      </p:pic>
      <p:sp>
        <p:nvSpPr>
          <p:cNvPr id="2" name="Inhaltsplatzhalter 1">
            <a:extLst>
              <a:ext uri="{FF2B5EF4-FFF2-40B4-BE49-F238E27FC236}">
                <a16:creationId xmlns:a16="http://schemas.microsoft.com/office/drawing/2014/main" id="{97C70428-4D92-4490-95C7-C182CAE9946F}"/>
              </a:ext>
            </a:extLst>
          </p:cNvPr>
          <p:cNvSpPr>
            <a:spLocks noGrp="1"/>
          </p:cNvSpPr>
          <p:nvPr>
            <p:ph idx="1"/>
          </p:nvPr>
        </p:nvSpPr>
        <p:spPr>
          <a:xfrm>
            <a:off x="228009" y="1926639"/>
            <a:ext cx="11506200" cy="4030662"/>
          </a:xfrm>
        </p:spPr>
        <p:txBody>
          <a:bodyPr/>
          <a:lstStyle/>
          <a:p>
            <a:r>
              <a:rPr lang="de-DE" dirty="0">
                <a:latin typeface="Arial" panose="020B0604020202020204" pitchFamily="34" charset="0"/>
                <a:cs typeface="Arial" panose="020B0604020202020204" pitchFamily="34" charset="0"/>
              </a:rPr>
              <a:t>Das Coronavirus lehrt uns, auf allfällige Gefahren vorbereitet zu sein und nicht erst an die Bekämpfung von Krisen zu denken, wenn sie schon da sind.</a:t>
            </a:r>
          </a:p>
          <a:p>
            <a:r>
              <a:rPr lang="de-DE" dirty="0">
                <a:latin typeface="Arial" panose="020B0604020202020204" pitchFamily="34" charset="0"/>
                <a:cs typeface="Arial" panose="020B0604020202020204" pitchFamily="34" charset="0"/>
              </a:rPr>
              <a:t>Auch in Zukunft wollen wir für alle Eventualitäten gewappnet sein. Ersetzen wir unsere Flugzeuge aus 1978 und 1996 durch neue, damit wir die Sicherheit in der Schweiz gewährleisten können. </a:t>
            </a:r>
          </a:p>
          <a:p>
            <a:endParaRPr lang="de-CH" dirty="0"/>
          </a:p>
        </p:txBody>
      </p:sp>
      <p:sp>
        <p:nvSpPr>
          <p:cNvPr id="7" name="Titel 2">
            <a:extLst>
              <a:ext uri="{FF2B5EF4-FFF2-40B4-BE49-F238E27FC236}">
                <a16:creationId xmlns:a16="http://schemas.microsoft.com/office/drawing/2014/main" id="{AA19B9F7-E478-4AA8-87C4-8F326804FC09}"/>
              </a:ext>
            </a:extLst>
          </p:cNvPr>
          <p:cNvSpPr>
            <a:spLocks noGrp="1"/>
          </p:cNvSpPr>
          <p:nvPr>
            <p:ph type="ctrTitle"/>
          </p:nvPr>
        </p:nvSpPr>
        <p:spPr>
          <a:xfrm>
            <a:off x="-99386" y="180097"/>
            <a:ext cx="7168401"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Von der Krise lernen</a:t>
            </a:r>
          </a:p>
        </p:txBody>
      </p:sp>
      <p:sp>
        <p:nvSpPr>
          <p:cNvPr id="8" name="Untertitel 3">
            <a:extLst>
              <a:ext uri="{FF2B5EF4-FFF2-40B4-BE49-F238E27FC236}">
                <a16:creationId xmlns:a16="http://schemas.microsoft.com/office/drawing/2014/main" id="{77DA828A-F82A-49D4-82F2-C207AB8B7628}"/>
              </a:ext>
            </a:extLst>
          </p:cNvPr>
          <p:cNvSpPr>
            <a:spLocks noGrp="1"/>
          </p:cNvSpPr>
          <p:nvPr>
            <p:ph type="subTitle" idx="13"/>
          </p:nvPr>
        </p:nvSpPr>
        <p:spPr>
          <a:xfrm>
            <a:off x="-192772" y="946116"/>
            <a:ext cx="7912009"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Sicherheit nach 2030 gewährleisten</a:t>
            </a:r>
          </a:p>
        </p:txBody>
      </p:sp>
    </p:spTree>
    <p:extLst>
      <p:ext uri="{BB962C8B-B14F-4D97-AF65-F5344CB8AC3E}">
        <p14:creationId xmlns:p14="http://schemas.microsoft.com/office/powerpoint/2010/main" val="2502003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87533D51-466F-4611-88D7-E939B9921168}"/>
              </a:ext>
            </a:extLst>
          </p:cNvPr>
          <p:cNvPicPr>
            <a:picLocks noChangeAspect="1"/>
          </p:cNvPicPr>
          <p:nvPr/>
        </p:nvPicPr>
        <p:blipFill>
          <a:blip r:embed="rId3"/>
          <a:stretch>
            <a:fillRect/>
          </a:stretch>
        </p:blipFill>
        <p:spPr>
          <a:xfrm>
            <a:off x="-1" y="-1"/>
            <a:ext cx="12192001" cy="6858001"/>
          </a:xfrm>
          <a:prstGeom prst="rect">
            <a:avLst/>
          </a:prstGeom>
        </p:spPr>
      </p:pic>
      <p:sp>
        <p:nvSpPr>
          <p:cNvPr id="2" name="Inhaltsplatzhalter 1">
            <a:extLst>
              <a:ext uri="{FF2B5EF4-FFF2-40B4-BE49-F238E27FC236}">
                <a16:creationId xmlns:a16="http://schemas.microsoft.com/office/drawing/2014/main" id="{98B4417B-344E-4B19-8209-4192380683AA}"/>
              </a:ext>
            </a:extLst>
          </p:cNvPr>
          <p:cNvSpPr>
            <a:spLocks noGrp="1"/>
          </p:cNvSpPr>
          <p:nvPr>
            <p:ph idx="1"/>
          </p:nvPr>
        </p:nvSpPr>
        <p:spPr>
          <a:xfrm>
            <a:off x="342899" y="1821600"/>
            <a:ext cx="11506200" cy="4270855"/>
          </a:xfrm>
        </p:spPr>
        <p:txBody>
          <a:bodyPr/>
          <a:lstStyle/>
          <a:p>
            <a:r>
              <a:rPr lang="de-CH" sz="2000" dirty="0">
                <a:solidFill>
                  <a:srgbClr val="FF0000"/>
                </a:solidFill>
                <a:latin typeface="Arial" panose="020B0604020202020204" pitchFamily="34" charset="0"/>
                <a:cs typeface="Arial" panose="020B0604020202020204" pitchFamily="34" charset="0"/>
              </a:rPr>
              <a:t>Es gibt bessere Alternativen als Kampfflugzeuge</a:t>
            </a:r>
            <a:br>
              <a:rPr lang="de-CH" sz="2000" dirty="0">
                <a:solidFill>
                  <a:srgbClr val="FF0000"/>
                </a:solidFill>
                <a:latin typeface="Arial" panose="020B0604020202020204" pitchFamily="34" charset="0"/>
                <a:cs typeface="Arial" panose="020B0604020202020204" pitchFamily="34" charset="0"/>
              </a:rPr>
            </a:br>
            <a:r>
              <a:rPr lang="de-DE" sz="2000" dirty="0">
                <a:latin typeface="Arial" panose="020B0604020202020204" pitchFamily="34" charset="0"/>
                <a:cs typeface="Arial" panose="020B0604020202020204" pitchFamily="34" charset="0"/>
              </a:rPr>
              <a:t>Zu Kampfflugzeugen und bodengestützter Luftverteidigung gibt es auch in Zukunft keine tauglichen Alternativen: Drohnen, Helikopter und Trainingsflugzeuge fliegen zu langsam und zu wenig hoch. </a:t>
            </a:r>
            <a:endParaRPr lang="de-CH" sz="2000" dirty="0">
              <a:latin typeface="Arial" panose="020B0604020202020204" pitchFamily="34" charset="0"/>
              <a:cs typeface="Arial" panose="020B0604020202020204" pitchFamily="34" charset="0"/>
            </a:endParaRPr>
          </a:p>
          <a:p>
            <a:r>
              <a:rPr lang="de-CH" sz="2000" dirty="0">
                <a:solidFill>
                  <a:srgbClr val="FF0000"/>
                </a:solidFill>
                <a:latin typeface="Arial" panose="020B0604020202020204" pitchFamily="34" charset="0"/>
                <a:cs typeface="Arial" panose="020B0604020202020204" pitchFamily="34" charset="0"/>
              </a:rPr>
              <a:t>Geld kann besser in Bildung investiert werden.</a:t>
            </a:r>
            <a:br>
              <a:rPr lang="de-CH" sz="2000" dirty="0">
                <a:solidFill>
                  <a:srgbClr val="FF0000"/>
                </a:solidFill>
                <a:latin typeface="Arial" panose="020B0604020202020204" pitchFamily="34" charset="0"/>
                <a:cs typeface="Arial" panose="020B0604020202020204" pitchFamily="34" charset="0"/>
              </a:rPr>
            </a:br>
            <a:r>
              <a:rPr lang="de-DE" sz="2000" dirty="0">
                <a:latin typeface="Arial" panose="020B0604020202020204" pitchFamily="34" charset="0"/>
                <a:cs typeface="Arial" panose="020B0604020202020204" pitchFamily="34" charset="0"/>
              </a:rPr>
              <a:t>Neue Kampfflugzeuge und bodengestützte Luftverteidigung </a:t>
            </a:r>
            <a:r>
              <a:rPr lang="de-DE" sz="2000" dirty="0" err="1">
                <a:latin typeface="Arial" panose="020B0604020202020204" pitchFamily="34" charset="0"/>
                <a:cs typeface="Arial" panose="020B0604020202020204" pitchFamily="34" charset="0"/>
              </a:rPr>
              <a:t>grösserer</a:t>
            </a:r>
            <a:r>
              <a:rPr lang="de-DE" sz="2000" dirty="0">
                <a:latin typeface="Arial" panose="020B0604020202020204" pitchFamily="34" charset="0"/>
                <a:cs typeface="Arial" panose="020B0604020202020204" pitchFamily="34" charset="0"/>
              </a:rPr>
              <a:t> Reichweite werden aus dem Armeebudget bezahlt. Sie sind eine Investition für mindestens 30 Jahre.</a:t>
            </a:r>
          </a:p>
          <a:p>
            <a:r>
              <a:rPr lang="de-CH" sz="2000" dirty="0">
                <a:solidFill>
                  <a:srgbClr val="FF0000"/>
                </a:solidFill>
                <a:latin typeface="Arial" panose="020B0604020202020204" pitchFamily="34" charset="0"/>
                <a:cs typeface="Arial" panose="020B0604020202020204" pitchFamily="34" charset="0"/>
              </a:rPr>
              <a:t>Andere Länder können den Luftraum der Schweiz schützen</a:t>
            </a:r>
            <a:br>
              <a:rPr lang="de-CH" sz="2000" dirty="0">
                <a:latin typeface="Arial" panose="020B0604020202020204" pitchFamily="34" charset="0"/>
                <a:cs typeface="Arial" panose="020B0604020202020204" pitchFamily="34" charset="0"/>
              </a:rPr>
            </a:br>
            <a:r>
              <a:rPr lang="de-DE" sz="2000" dirty="0">
                <a:latin typeface="Arial" panose="020B0604020202020204" pitchFamily="34" charset="0"/>
                <a:cs typeface="Arial" panose="020B0604020202020204" pitchFamily="34" charset="0"/>
              </a:rPr>
              <a:t>Die Schweiz will und muss sich für ihre Sicherheit auf ihre eigenen Mittel verlassen. Kooperation ersetzt nicht eigene Anstrengungen. Zudem kann die Schweiz als neutraler Staat nur beschränkt militärisch kooperieren. </a:t>
            </a:r>
          </a:p>
          <a:p>
            <a:endParaRPr lang="de-CH" sz="2400" dirty="0">
              <a:latin typeface="Helvetica" panose="020B0604020202020204" pitchFamily="34" charset="0"/>
              <a:cs typeface="Helvetica" panose="020B0604020202020204" pitchFamily="34" charset="0"/>
            </a:endParaRPr>
          </a:p>
          <a:p>
            <a:endParaRPr lang="de-CH" sz="2200" dirty="0"/>
          </a:p>
          <a:p>
            <a:endParaRPr lang="de-CH" sz="2200" dirty="0"/>
          </a:p>
        </p:txBody>
      </p:sp>
      <p:sp>
        <p:nvSpPr>
          <p:cNvPr id="7" name="Titel 2">
            <a:extLst>
              <a:ext uri="{FF2B5EF4-FFF2-40B4-BE49-F238E27FC236}">
                <a16:creationId xmlns:a16="http://schemas.microsoft.com/office/drawing/2014/main" id="{9BDA1D89-C123-42AB-95B6-D79C360672A8}"/>
              </a:ext>
            </a:extLst>
          </p:cNvPr>
          <p:cNvSpPr>
            <a:spLocks noGrp="1"/>
          </p:cNvSpPr>
          <p:nvPr>
            <p:ph type="ctrTitle"/>
          </p:nvPr>
        </p:nvSpPr>
        <p:spPr>
          <a:xfrm>
            <a:off x="-99386" y="180097"/>
            <a:ext cx="9684450"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Falsche Aussagen der </a:t>
            </a:r>
            <a:r>
              <a:rPr lang="de-DE" sz="4400" b="1" dirty="0" err="1">
                <a:latin typeface="Arial" panose="020B0604020202020204" pitchFamily="34" charset="0"/>
                <a:cs typeface="Arial" panose="020B0604020202020204" pitchFamily="34" charset="0"/>
              </a:rPr>
              <a:t>GSoA</a:t>
            </a:r>
            <a:r>
              <a:rPr lang="de-DE" sz="4400" b="1" dirty="0">
                <a:latin typeface="Arial" panose="020B0604020202020204" pitchFamily="34" charset="0"/>
                <a:cs typeface="Arial" panose="020B0604020202020204" pitchFamily="34" charset="0"/>
              </a:rPr>
              <a:t> </a:t>
            </a:r>
          </a:p>
        </p:txBody>
      </p:sp>
      <p:sp>
        <p:nvSpPr>
          <p:cNvPr id="8" name="Untertitel 3">
            <a:extLst>
              <a:ext uri="{FF2B5EF4-FFF2-40B4-BE49-F238E27FC236}">
                <a16:creationId xmlns:a16="http://schemas.microsoft.com/office/drawing/2014/main" id="{C9BFC63E-1E59-4131-A2C7-562A7B11B0DE}"/>
              </a:ext>
            </a:extLst>
          </p:cNvPr>
          <p:cNvSpPr>
            <a:spLocks noGrp="1"/>
          </p:cNvSpPr>
          <p:nvPr>
            <p:ph type="subTitle" idx="13"/>
          </p:nvPr>
        </p:nvSpPr>
        <p:spPr>
          <a:xfrm>
            <a:off x="-192772" y="946116"/>
            <a:ext cx="9153892" cy="559379"/>
          </a:xfrm>
          <a:solidFill>
            <a:schemeClr val="bg1">
              <a:lumMod val="50000"/>
            </a:schemeClr>
          </a:solidFill>
        </p:spPr>
        <p:txBody>
          <a:bodyPr wrap="square" lIns="792000" rIns="180000" anchor="ctr">
            <a:noAutofit/>
          </a:bodyPr>
          <a:lstStyle/>
          <a:p>
            <a:r>
              <a:rPr lang="de-DE" b="1" dirty="0">
                <a:latin typeface="Arial" panose="020B0604020202020204" pitchFamily="34" charset="0"/>
                <a:cs typeface="Arial" panose="020B0604020202020204" pitchFamily="34" charset="0"/>
              </a:rPr>
              <a:t>Nein-Argumente sind leicht wiederlegbar</a:t>
            </a:r>
          </a:p>
        </p:txBody>
      </p:sp>
    </p:spTree>
    <p:extLst>
      <p:ext uri="{BB962C8B-B14F-4D97-AF65-F5344CB8AC3E}">
        <p14:creationId xmlns:p14="http://schemas.microsoft.com/office/powerpoint/2010/main" val="686306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128B906-38EC-4EF1-A9C0-EA86BABCD18F}"/>
              </a:ext>
            </a:extLst>
          </p:cNvPr>
          <p:cNvPicPr>
            <a:picLocks noChangeAspect="1"/>
          </p:cNvPicPr>
          <p:nvPr/>
        </p:nvPicPr>
        <p:blipFill>
          <a:blip r:embed="rId3"/>
          <a:stretch>
            <a:fillRect/>
          </a:stretch>
        </p:blipFill>
        <p:spPr>
          <a:xfrm>
            <a:off x="0" y="0"/>
            <a:ext cx="12191998" cy="6857999"/>
          </a:xfrm>
          <a:prstGeom prst="rect">
            <a:avLst/>
          </a:prstGeom>
        </p:spPr>
      </p:pic>
      <p:sp>
        <p:nvSpPr>
          <p:cNvPr id="9" name="Rechteck 8">
            <a:extLst>
              <a:ext uri="{FF2B5EF4-FFF2-40B4-BE49-F238E27FC236}">
                <a16:creationId xmlns:a16="http://schemas.microsoft.com/office/drawing/2014/main" id="{FBE1E2A7-2988-4736-8CFC-69E2EB9A75B7}"/>
              </a:ext>
            </a:extLst>
          </p:cNvPr>
          <p:cNvSpPr/>
          <p:nvPr/>
        </p:nvSpPr>
        <p:spPr>
          <a:xfrm>
            <a:off x="129388" y="1222953"/>
            <a:ext cx="13210674" cy="8556188"/>
          </a:xfrm>
          <a:prstGeom prst="rect">
            <a:avLst/>
          </a:prstGeom>
        </p:spPr>
        <p:txBody>
          <a:bodyPr wrap="square" numCol="3">
            <a:spAutoFit/>
          </a:bodyPr>
          <a:lstStyle/>
          <a:p>
            <a:endParaRPr lang="de-CH" sz="14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Ständerat Thierry Burkart (FDP) </a:t>
            </a:r>
          </a:p>
          <a:p>
            <a:r>
              <a:rPr lang="de-CH" sz="1200" dirty="0">
                <a:latin typeface="Arial" panose="020B0604020202020204" pitchFamily="34" charset="0"/>
                <a:cs typeface="Arial" panose="020B0604020202020204" pitchFamily="34" charset="0"/>
              </a:rPr>
              <a:t>Präsident Steering Committee </a:t>
            </a:r>
          </a:p>
          <a:p>
            <a:r>
              <a:rPr lang="de-CH" sz="1200" dirty="0">
                <a:latin typeface="Arial" panose="020B0604020202020204" pitchFamily="34" charset="0"/>
                <a:cs typeface="Arial" panose="020B0604020202020204" pitchFamily="34" charset="0"/>
              </a:rPr>
              <a:t>Co-Präsident	 </a:t>
            </a:r>
          </a:p>
          <a:p>
            <a:r>
              <a:rPr lang="de-CH" sz="1200" dirty="0">
                <a:latin typeface="Arial" panose="020B0604020202020204" pitchFamily="34" charset="0"/>
                <a:cs typeface="Arial" panose="020B0604020202020204" pitchFamily="34" charset="0"/>
              </a:rPr>
              <a:t>  </a:t>
            </a:r>
          </a:p>
          <a:p>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Nationalrat Thomas Hurter (SVP)</a:t>
            </a:r>
          </a:p>
          <a:p>
            <a:r>
              <a:rPr lang="fr-CH" sz="1200" dirty="0">
                <a:latin typeface="Arial" panose="020B0604020202020204" pitchFamily="34" charset="0"/>
                <a:cs typeface="Arial" panose="020B0604020202020204" pitchFamily="34" charset="0"/>
              </a:rPr>
              <a:t>Präsident </a:t>
            </a:r>
            <a:r>
              <a:rPr lang="fr-CH" sz="1200" dirty="0" err="1">
                <a:latin typeface="Arial" panose="020B0604020202020204" pitchFamily="34" charset="0"/>
                <a:cs typeface="Arial" panose="020B0604020202020204" pitchFamily="34" charset="0"/>
              </a:rPr>
              <a:t>Aerosuisse</a:t>
            </a:r>
            <a:endParaRPr lang="de-CH" sz="1200" dirty="0">
              <a:latin typeface="Arial" panose="020B0604020202020204" pitchFamily="34" charset="0"/>
              <a:cs typeface="Arial" panose="020B0604020202020204" pitchFamily="34" charset="0"/>
            </a:endParaRPr>
          </a:p>
          <a:p>
            <a:r>
              <a:rPr lang="fr-CH" sz="1200" dirty="0">
                <a:latin typeface="Arial" panose="020B0604020202020204" pitchFamily="34" charset="0"/>
                <a:cs typeface="Arial" panose="020B0604020202020204" pitchFamily="34" charset="0"/>
              </a:rPr>
              <a:t>Co-Präsident</a:t>
            </a:r>
            <a:endParaRPr lang="de-CH" sz="1200" dirty="0">
              <a:latin typeface="Arial" panose="020B0604020202020204" pitchFamily="34" charset="0"/>
              <a:cs typeface="Arial" panose="020B0604020202020204" pitchFamily="34" charset="0"/>
            </a:endParaRPr>
          </a:p>
          <a:p>
            <a:r>
              <a:rPr lang="fr-CH" sz="1200" dirty="0">
                <a:latin typeface="Arial" panose="020B0604020202020204" pitchFamily="34" charset="0"/>
                <a:cs typeface="Arial" panose="020B0604020202020204" pitchFamily="34" charset="0"/>
              </a:rPr>
              <a:t> </a:t>
            </a:r>
            <a:endParaRPr lang="de-CH" sz="1200" dirty="0">
              <a:latin typeface="Arial" panose="020B0604020202020204" pitchFamily="34" charset="0"/>
              <a:cs typeface="Arial" panose="020B0604020202020204" pitchFamily="34" charset="0"/>
            </a:endParaRPr>
          </a:p>
          <a:p>
            <a:endParaRPr lang="fr-CH" sz="1200" dirty="0">
              <a:latin typeface="Arial" panose="020B0604020202020204" pitchFamily="34" charset="0"/>
              <a:cs typeface="Arial" panose="020B0604020202020204" pitchFamily="34" charset="0"/>
            </a:endParaRPr>
          </a:p>
          <a:p>
            <a:r>
              <a:rPr lang="fr-CH" sz="1200" dirty="0" err="1">
                <a:latin typeface="Arial" panose="020B0604020202020204" pitchFamily="34" charset="0"/>
                <a:cs typeface="Arial" panose="020B0604020202020204" pitchFamily="34" charset="0"/>
              </a:rPr>
              <a:t>Nationalrätin</a:t>
            </a:r>
            <a:r>
              <a:rPr lang="fr-CH" sz="1200" dirty="0">
                <a:latin typeface="Arial" panose="020B0604020202020204" pitchFamily="34" charset="0"/>
                <a:cs typeface="Arial" panose="020B0604020202020204" pitchFamily="34" charset="0"/>
              </a:rPr>
              <a:t> Jacqueline </a:t>
            </a:r>
            <a:br>
              <a:rPr lang="fr-CH" sz="1200" dirty="0">
                <a:latin typeface="Arial" panose="020B0604020202020204" pitchFamily="34" charset="0"/>
                <a:cs typeface="Arial" panose="020B0604020202020204" pitchFamily="34" charset="0"/>
              </a:rPr>
            </a:br>
            <a:r>
              <a:rPr lang="fr-CH" sz="1200" dirty="0">
                <a:latin typeface="Arial" panose="020B0604020202020204" pitchFamily="34" charset="0"/>
                <a:cs typeface="Arial" panose="020B0604020202020204" pitchFamily="34" charset="0"/>
              </a:rPr>
              <a:t>de Quattro (FDP) </a:t>
            </a:r>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Co-Präsidentin</a:t>
            </a:r>
          </a:p>
          <a:p>
            <a:r>
              <a:rPr lang="de-CH" sz="1200" dirty="0">
                <a:latin typeface="Arial" panose="020B0604020202020204" pitchFamily="34" charset="0"/>
                <a:cs typeface="Arial" panose="020B0604020202020204" pitchFamily="34" charset="0"/>
              </a:rPr>
              <a:t>  </a:t>
            </a:r>
          </a:p>
          <a:p>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Nationalrätin </a:t>
            </a:r>
            <a:br>
              <a:rPr lang="de-CH" sz="1200" dirty="0">
                <a:latin typeface="Arial" panose="020B0604020202020204" pitchFamily="34" charset="0"/>
                <a:cs typeface="Arial" panose="020B0604020202020204" pitchFamily="34" charset="0"/>
              </a:rPr>
            </a:br>
            <a:r>
              <a:rPr lang="de-CH" sz="1200" dirty="0">
                <a:latin typeface="Arial" panose="020B0604020202020204" pitchFamily="34" charset="0"/>
                <a:cs typeface="Arial" panose="020B0604020202020204" pitchFamily="34" charset="0"/>
              </a:rPr>
              <a:t>Ida Glanzmann (CVP)</a:t>
            </a:r>
          </a:p>
          <a:p>
            <a:r>
              <a:rPr lang="de-CH" sz="1200" dirty="0">
                <a:latin typeface="Arial" panose="020B0604020202020204" pitchFamily="34" charset="0"/>
                <a:cs typeface="Arial" panose="020B0604020202020204" pitchFamily="34" charset="0"/>
              </a:rPr>
              <a:t>Co-Präsidentin</a:t>
            </a:r>
          </a:p>
          <a:p>
            <a:endParaRPr lang="de-CH" sz="1200" dirty="0">
              <a:latin typeface="Arial" panose="020B0604020202020204" pitchFamily="34" charset="0"/>
              <a:cs typeface="Arial" panose="020B0604020202020204" pitchFamily="34" charset="0"/>
            </a:endParaRPr>
          </a:p>
          <a:p>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          Nationalrat </a:t>
            </a:r>
            <a:br>
              <a:rPr lang="de-CH" sz="1200" dirty="0">
                <a:latin typeface="Arial" panose="020B0604020202020204" pitchFamily="34" charset="0"/>
                <a:cs typeface="Arial" panose="020B0604020202020204" pitchFamily="34" charset="0"/>
              </a:rPr>
            </a:br>
            <a:r>
              <a:rPr lang="de-CH" sz="1200" dirty="0">
                <a:latin typeface="Arial" panose="020B0604020202020204" pitchFamily="34" charset="0"/>
                <a:cs typeface="Arial" panose="020B0604020202020204" pitchFamily="34" charset="0"/>
              </a:rPr>
              <a:t>          Beat Flach (glp)</a:t>
            </a:r>
            <a:br>
              <a:rPr lang="de-CH" sz="1200" dirty="0">
                <a:latin typeface="Arial" panose="020B0604020202020204" pitchFamily="34" charset="0"/>
                <a:cs typeface="Arial" panose="020B0604020202020204" pitchFamily="34" charset="0"/>
              </a:rPr>
            </a:br>
            <a:r>
              <a:rPr lang="de-CH" sz="1200" dirty="0">
                <a:latin typeface="Arial" panose="020B0604020202020204" pitchFamily="34" charset="0"/>
                <a:cs typeface="Arial" panose="020B0604020202020204" pitchFamily="34" charset="0"/>
              </a:rPr>
              <a:t>           Co-Präsident	</a:t>
            </a:r>
            <a:r>
              <a:rPr lang="de-CH" sz="1400" dirty="0">
                <a:latin typeface="Arial" panose="020B0604020202020204" pitchFamily="34" charset="0"/>
                <a:cs typeface="Arial" panose="020B0604020202020204" pitchFamily="34" charset="0"/>
              </a:rPr>
              <a:t>  </a:t>
            </a:r>
          </a:p>
          <a:p>
            <a:endParaRPr lang="de-CH" sz="1400"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Ständerätin Brigitte </a:t>
            </a:r>
            <a:br>
              <a:rPr lang="de-CH" sz="1200" dirty="0">
                <a:latin typeface="Arial" panose="020B0604020202020204" pitchFamily="34" charset="0"/>
                <a:cs typeface="Arial" panose="020B0604020202020204" pitchFamily="34" charset="0"/>
              </a:rPr>
            </a:br>
            <a:r>
              <a:rPr lang="de-CH" sz="1200" dirty="0">
                <a:latin typeface="Arial" panose="020B0604020202020204" pitchFamily="34" charset="0"/>
                <a:cs typeface="Arial" panose="020B0604020202020204" pitchFamily="34" charset="0"/>
              </a:rPr>
              <a:t>Häberli (CVP) </a:t>
            </a:r>
          </a:p>
          <a:p>
            <a:r>
              <a:rPr lang="de-CH" sz="1200" dirty="0">
                <a:latin typeface="Arial" panose="020B0604020202020204" pitchFamily="34" charset="0"/>
                <a:cs typeface="Arial" panose="020B0604020202020204" pitchFamily="34" charset="0"/>
              </a:rPr>
              <a:t>Co-Präsidentin</a:t>
            </a:r>
            <a:r>
              <a:rPr lang="de-CH" sz="1400" dirty="0">
                <a:latin typeface="Arial" panose="020B0604020202020204" pitchFamily="34" charset="0"/>
                <a:cs typeface="Arial" panose="020B0604020202020204" pitchFamily="34" charset="0"/>
              </a:rPr>
              <a:t>	</a:t>
            </a:r>
          </a:p>
          <a:p>
            <a:r>
              <a:rPr lang="de-CH" sz="1400" dirty="0">
                <a:latin typeface="Arial" panose="020B0604020202020204" pitchFamily="34" charset="0"/>
                <a:cs typeface="Arial" panose="020B0604020202020204" pitchFamily="34" charset="0"/>
              </a:rPr>
              <a:t> </a:t>
            </a:r>
          </a:p>
          <a:p>
            <a:r>
              <a:rPr lang="de-CH" sz="1200" dirty="0">
                <a:latin typeface="Arial" panose="020B0604020202020204" pitchFamily="34" charset="0"/>
                <a:cs typeface="Arial" panose="020B0604020202020204" pitchFamily="34" charset="0"/>
              </a:rPr>
              <a:t>Nationalrat Lorenz</a:t>
            </a:r>
          </a:p>
          <a:p>
            <a:r>
              <a:rPr lang="de-CH" sz="1200" dirty="0">
                <a:latin typeface="Arial" panose="020B0604020202020204" pitchFamily="34" charset="0"/>
                <a:cs typeface="Arial" panose="020B0604020202020204" pitchFamily="34" charset="0"/>
              </a:rPr>
              <a:t>Hess (BDP)</a:t>
            </a:r>
          </a:p>
          <a:p>
            <a:r>
              <a:rPr lang="de-CH" sz="1200" dirty="0">
                <a:latin typeface="Arial" panose="020B0604020202020204" pitchFamily="34" charset="0"/>
                <a:cs typeface="Arial" panose="020B0604020202020204" pitchFamily="34" charset="0"/>
              </a:rPr>
              <a:t>Co-Präsident</a:t>
            </a:r>
          </a:p>
          <a:p>
            <a:r>
              <a:rPr lang="de-CH" sz="1400" dirty="0">
                <a:latin typeface="Arial" panose="020B0604020202020204" pitchFamily="34" charset="0"/>
                <a:cs typeface="Arial" panose="020B0604020202020204" pitchFamily="34" charset="0"/>
              </a:rPr>
              <a:t>        </a:t>
            </a:r>
          </a:p>
          <a:p>
            <a:r>
              <a:rPr lang="de-CH" sz="1400" dirty="0">
                <a:latin typeface="Arial" panose="020B0604020202020204" pitchFamily="34" charset="0"/>
                <a:cs typeface="Arial" panose="020B0604020202020204" pitchFamily="34" charset="0"/>
              </a:rPr>
              <a:t> </a:t>
            </a:r>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Stefan Holenstein</a:t>
            </a:r>
          </a:p>
          <a:p>
            <a:r>
              <a:rPr lang="de-CH" sz="1200" dirty="0">
                <a:latin typeface="Arial" panose="020B0604020202020204" pitchFamily="34" charset="0"/>
                <a:cs typeface="Arial" panose="020B0604020202020204" pitchFamily="34" charset="0"/>
              </a:rPr>
              <a:t>Präsident SOG</a:t>
            </a:r>
          </a:p>
          <a:p>
            <a:r>
              <a:rPr lang="de-CH" sz="1400" dirty="0">
                <a:latin typeface="Arial" panose="020B0604020202020204" pitchFamily="34" charset="0"/>
                <a:cs typeface="Arial" panose="020B0604020202020204" pitchFamily="34" charset="0"/>
              </a:rPr>
              <a:t>  </a:t>
            </a:r>
          </a:p>
          <a:p>
            <a:r>
              <a:rPr lang="de-CH" sz="1400" dirty="0">
                <a:latin typeface="Arial" panose="020B0604020202020204" pitchFamily="34" charset="0"/>
                <a:cs typeface="Arial" panose="020B0604020202020204" pitchFamily="34" charset="0"/>
              </a:rPr>
              <a:t>       </a:t>
            </a:r>
          </a:p>
          <a:p>
            <a:r>
              <a:rPr lang="de-CH" sz="1400" dirty="0">
                <a:latin typeface="Arial" panose="020B0604020202020204" pitchFamily="34" charset="0"/>
                <a:cs typeface="Arial" panose="020B0604020202020204" pitchFamily="34" charset="0"/>
              </a:rPr>
              <a:t> </a:t>
            </a:r>
            <a:r>
              <a:rPr lang="de-CH" sz="1200" dirty="0">
                <a:latin typeface="Arial" panose="020B0604020202020204" pitchFamily="34" charset="0"/>
                <a:cs typeface="Arial" panose="020B0604020202020204" pitchFamily="34" charset="0"/>
              </a:rPr>
              <a:t>Patrick Richter 	</a:t>
            </a:r>
          </a:p>
          <a:p>
            <a:r>
              <a:rPr lang="de-CH" sz="1200" dirty="0">
                <a:latin typeface="Arial" panose="020B0604020202020204" pitchFamily="34" charset="0"/>
                <a:cs typeface="Arial" panose="020B0604020202020204" pitchFamily="34" charset="0"/>
              </a:rPr>
              <a:t> Zentralpräsident AVIA </a:t>
            </a:r>
          </a:p>
          <a:p>
            <a:r>
              <a:rPr lang="de-CH" dirty="0">
                <a:latin typeface="Arial" panose="020B0604020202020204" pitchFamily="34" charset="0"/>
                <a:cs typeface="Arial" panose="020B0604020202020204" pitchFamily="34" charset="0"/>
              </a:rPr>
              <a:t> </a:t>
            </a:r>
          </a:p>
          <a:p>
            <a:r>
              <a:rPr lang="de-CH" dirty="0">
                <a:latin typeface="Arial" panose="020B0604020202020204" pitchFamily="34" charset="0"/>
                <a:cs typeface="Arial" panose="020B0604020202020204" pitchFamily="34" charset="0"/>
              </a:rPr>
              <a:t>  </a:t>
            </a:r>
          </a:p>
          <a:p>
            <a:r>
              <a:rPr lang="de-CH" sz="1200" dirty="0">
                <a:latin typeface="Arial" panose="020B0604020202020204" pitchFamily="34" charset="0"/>
                <a:cs typeface="Arial" panose="020B0604020202020204" pitchFamily="34" charset="0"/>
              </a:rPr>
              <a:t>  Nationalrätin Lilian 			</a:t>
            </a:r>
          </a:p>
          <a:p>
            <a:r>
              <a:rPr lang="de-CH" sz="1200" dirty="0">
                <a:latin typeface="Arial" panose="020B0604020202020204" pitchFamily="34" charset="0"/>
                <a:cs typeface="Arial" panose="020B0604020202020204" pitchFamily="34" charset="0"/>
              </a:rPr>
              <a:t>  Studer (EVP)</a:t>
            </a:r>
          </a:p>
          <a:p>
            <a:r>
              <a:rPr lang="de-CH" sz="1200" dirty="0">
                <a:latin typeface="Arial" panose="020B0604020202020204" pitchFamily="34" charset="0"/>
                <a:cs typeface="Arial" panose="020B0604020202020204" pitchFamily="34" charset="0"/>
              </a:rPr>
              <a:t>  Co-Präsidentin</a:t>
            </a: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r>
              <a:rPr lang="de-CH" dirty="0">
                <a:latin typeface="Arial" panose="020B0604020202020204" pitchFamily="34" charset="0"/>
                <a:cs typeface="Arial" panose="020B0604020202020204" pitchFamily="34" charset="0"/>
              </a:rPr>
              <a:t>  </a:t>
            </a: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r>
              <a:rPr lang="de-CH" dirty="0">
                <a:latin typeface="Arial" panose="020B0604020202020204" pitchFamily="34" charset="0"/>
                <a:cs typeface="Arial" panose="020B0604020202020204" pitchFamily="34" charset="0"/>
              </a:rPr>
              <a:t>       </a:t>
            </a:r>
          </a:p>
          <a:p>
            <a:r>
              <a:rPr lang="de-CH" dirty="0">
                <a:latin typeface="Arial" panose="020B0604020202020204" pitchFamily="34" charset="0"/>
                <a:cs typeface="Arial" panose="020B0604020202020204" pitchFamily="34" charset="0"/>
              </a:rPr>
              <a:t> </a:t>
            </a: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dirty="0">
              <a:latin typeface="Arial" panose="020B0604020202020204" pitchFamily="34" charset="0"/>
              <a:cs typeface="Arial" panose="020B0604020202020204" pitchFamily="34" charset="0"/>
            </a:endParaRPr>
          </a:p>
          <a:p>
            <a:endParaRPr lang="de-CH" sz="1400" dirty="0">
              <a:latin typeface="Arial" panose="020B0604020202020204" pitchFamily="34" charset="0"/>
              <a:cs typeface="Arial" panose="020B0604020202020204" pitchFamily="34" charset="0"/>
            </a:endParaRPr>
          </a:p>
          <a:p>
            <a:endParaRPr lang="de-CH" sz="14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Valentin Vogt</a:t>
            </a:r>
          </a:p>
          <a:p>
            <a:r>
              <a:rPr lang="de-CH" sz="1200" dirty="0">
                <a:latin typeface="Arial" panose="020B0604020202020204" pitchFamily="34" charset="0"/>
                <a:cs typeface="Arial" panose="020B0604020202020204" pitchFamily="34" charset="0"/>
              </a:rPr>
              <a:t>Präsident SAV</a:t>
            </a:r>
          </a:p>
          <a:p>
            <a:endParaRPr lang="de-CH" sz="1400" dirty="0">
              <a:latin typeface="Arial" panose="020B0604020202020204" pitchFamily="34" charset="0"/>
              <a:cs typeface="Arial" panose="020B0604020202020204" pitchFamily="34" charset="0"/>
            </a:endParaRPr>
          </a:p>
          <a:p>
            <a:endParaRPr lang="de-CH" sz="14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Stefan </a:t>
            </a:r>
            <a:r>
              <a:rPr lang="de-CH" sz="1200" dirty="0" err="1">
                <a:latin typeface="Arial" panose="020B0604020202020204" pitchFamily="34" charset="0"/>
                <a:cs typeface="Arial" panose="020B0604020202020204" pitchFamily="34" charset="0"/>
              </a:rPr>
              <a:t>Brupbacher</a:t>
            </a:r>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Direktor Swissmem</a:t>
            </a:r>
          </a:p>
          <a:p>
            <a:r>
              <a:rPr lang="de-CH" sz="1400" dirty="0">
                <a:latin typeface="Arial" panose="020B0604020202020204" pitchFamily="34" charset="0"/>
                <a:cs typeface="Arial" panose="020B0604020202020204" pitchFamily="34" charset="0"/>
              </a:rPr>
              <a:t>  </a:t>
            </a:r>
          </a:p>
          <a:p>
            <a:r>
              <a:rPr lang="de-CH" sz="1400" dirty="0">
                <a:latin typeface="Arial" panose="020B0604020202020204" pitchFamily="34" charset="0"/>
                <a:cs typeface="Arial" panose="020B0604020202020204" pitchFamily="34" charset="0"/>
              </a:rPr>
              <a:t> </a:t>
            </a:r>
          </a:p>
          <a:p>
            <a:endParaRPr lang="de-CH" sz="12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Markus Niederhauser</a:t>
            </a:r>
          </a:p>
          <a:p>
            <a:r>
              <a:rPr lang="de-CH" sz="1200" dirty="0">
                <a:latin typeface="Arial" panose="020B0604020202020204" pitchFamily="34" charset="0"/>
                <a:cs typeface="Arial" panose="020B0604020202020204" pitchFamily="34" charset="0"/>
              </a:rPr>
              <a:t>Präsident GRPM</a:t>
            </a:r>
          </a:p>
          <a:p>
            <a:r>
              <a:rPr lang="de-CH" sz="1400" dirty="0">
                <a:latin typeface="Arial" panose="020B0604020202020204" pitchFamily="34" charset="0"/>
                <a:cs typeface="Arial" panose="020B0604020202020204" pitchFamily="34" charset="0"/>
              </a:rPr>
              <a:t> </a:t>
            </a:r>
          </a:p>
          <a:p>
            <a:endParaRPr lang="de-CH" sz="14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Samuel Lanz</a:t>
            </a:r>
          </a:p>
          <a:p>
            <a:r>
              <a:rPr lang="de-CH" sz="1200" dirty="0">
                <a:latin typeface="Arial" panose="020B0604020202020204" pitchFamily="34" charset="0"/>
                <a:cs typeface="Arial" panose="020B0604020202020204" pitchFamily="34" charset="0"/>
              </a:rPr>
              <a:t>Generalsekretär FDP</a:t>
            </a:r>
          </a:p>
          <a:p>
            <a:endParaRPr lang="de-CH" sz="1400" dirty="0">
              <a:latin typeface="Arial" panose="020B0604020202020204" pitchFamily="34" charset="0"/>
              <a:cs typeface="Arial" panose="020B0604020202020204" pitchFamily="34" charset="0"/>
            </a:endParaRPr>
          </a:p>
          <a:p>
            <a:endParaRPr lang="de-CH" sz="1400" dirty="0">
              <a:latin typeface="Arial" panose="020B0604020202020204" pitchFamily="34" charset="0"/>
              <a:cs typeface="Arial" panose="020B0604020202020204" pitchFamily="34" charset="0"/>
            </a:endParaRPr>
          </a:p>
          <a:p>
            <a:endParaRPr lang="de-CH" sz="1400" dirty="0">
              <a:latin typeface="Arial" panose="020B0604020202020204" pitchFamily="34" charset="0"/>
              <a:cs typeface="Arial" panose="020B0604020202020204" pitchFamily="34" charset="0"/>
            </a:endParaRPr>
          </a:p>
          <a:p>
            <a:r>
              <a:rPr lang="de-CH" sz="1200" dirty="0">
                <a:latin typeface="Arial" panose="020B0604020202020204" pitchFamily="34" charset="0"/>
                <a:cs typeface="Arial" panose="020B0604020202020204" pitchFamily="34" charset="0"/>
              </a:rPr>
              <a:t>Regierungsrat Norman </a:t>
            </a:r>
          </a:p>
          <a:p>
            <a:r>
              <a:rPr lang="de-CH" sz="1200" dirty="0">
                <a:latin typeface="Arial" panose="020B0604020202020204" pitchFamily="34" charset="0"/>
                <a:cs typeface="Arial" panose="020B0604020202020204" pitchFamily="34" charset="0"/>
              </a:rPr>
              <a:t>Gobbi (Lega)</a:t>
            </a:r>
          </a:p>
          <a:p>
            <a:r>
              <a:rPr lang="de-CH" sz="1200" dirty="0">
                <a:latin typeface="Arial" panose="020B0604020202020204" pitchFamily="34" charset="0"/>
                <a:cs typeface="Arial" panose="020B0604020202020204" pitchFamily="34" charset="0"/>
              </a:rPr>
              <a:t>Co-Präsident</a:t>
            </a:r>
          </a:p>
        </p:txBody>
      </p:sp>
      <p:pic>
        <p:nvPicPr>
          <p:cNvPr id="7" name="Grafik 6">
            <a:extLst>
              <a:ext uri="{FF2B5EF4-FFF2-40B4-BE49-F238E27FC236}">
                <a16:creationId xmlns:a16="http://schemas.microsoft.com/office/drawing/2014/main" id="{3D809E44-0219-4D83-ADB0-13FFA9918D06}"/>
              </a:ext>
            </a:extLst>
          </p:cNvPr>
          <p:cNvPicPr>
            <a:picLocks noChangeAspect="1"/>
          </p:cNvPicPr>
          <p:nvPr/>
        </p:nvPicPr>
        <p:blipFill rotWithShape="1">
          <a:blip r:embed="rId4">
            <a:extLst>
              <a:ext uri="{28A0092B-C50C-407E-A947-70E740481C1C}">
                <a14:useLocalDpi xmlns:a14="http://schemas.microsoft.com/office/drawing/2010/main" val="0"/>
              </a:ext>
            </a:extLst>
          </a:blip>
          <a:srcRect l="33518" r="27243" b="46772"/>
          <a:stretch/>
        </p:blipFill>
        <p:spPr>
          <a:xfrm>
            <a:off x="10722960" y="1741013"/>
            <a:ext cx="948390" cy="1286475"/>
          </a:xfrm>
          <a:prstGeom prst="rect">
            <a:avLst/>
          </a:prstGeom>
        </p:spPr>
      </p:pic>
      <p:pic>
        <p:nvPicPr>
          <p:cNvPr id="11" name="Grafik 10">
            <a:extLst>
              <a:ext uri="{FF2B5EF4-FFF2-40B4-BE49-F238E27FC236}">
                <a16:creationId xmlns:a16="http://schemas.microsoft.com/office/drawing/2014/main" id="{292E73F0-D083-4150-864F-5AF7E454CA4D}"/>
              </a:ext>
            </a:extLst>
          </p:cNvPr>
          <p:cNvPicPr>
            <a:picLocks noChangeAspect="1"/>
          </p:cNvPicPr>
          <p:nvPr/>
        </p:nvPicPr>
        <p:blipFill rotWithShape="1">
          <a:blip r:embed="rId5">
            <a:extLst>
              <a:ext uri="{28A0092B-C50C-407E-A947-70E740481C1C}">
                <a14:useLocalDpi xmlns:a14="http://schemas.microsoft.com/office/drawing/2010/main" val="0"/>
              </a:ext>
            </a:extLst>
          </a:blip>
          <a:srcRect t="10556" b="12222"/>
          <a:stretch/>
        </p:blipFill>
        <p:spPr>
          <a:xfrm>
            <a:off x="2884288" y="3046164"/>
            <a:ext cx="1167557" cy="901614"/>
          </a:xfrm>
          <a:prstGeom prst="rect">
            <a:avLst/>
          </a:prstGeom>
        </p:spPr>
      </p:pic>
      <p:pic>
        <p:nvPicPr>
          <p:cNvPr id="13" name="Grafik 12">
            <a:extLst>
              <a:ext uri="{FF2B5EF4-FFF2-40B4-BE49-F238E27FC236}">
                <a16:creationId xmlns:a16="http://schemas.microsoft.com/office/drawing/2014/main" id="{93D8032D-0BF4-4001-9FB7-33AE90D5A33B}"/>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3143" b="93429" l="5500" r="90667">
                        <a14:foregroundMark x1="38667" y1="4857" x2="36000" y2="7143"/>
                        <a14:foregroundMark x1="29000" y1="64286" x2="35333" y2="57429"/>
                        <a14:foregroundMark x1="23000" y1="51429" x2="18667" y2="65429"/>
                        <a14:foregroundMark x1="31000" y1="53429" x2="38333" y2="61571"/>
                        <a14:foregroundMark x1="38333" y1="61571" x2="35000" y2="69143"/>
                        <a14:foregroundMark x1="35000" y1="69143" x2="22667" y2="70000"/>
                        <a14:foregroundMark x1="22667" y1="70000" x2="17833" y2="60286"/>
                        <a14:foregroundMark x1="17833" y1="60286" x2="20500" y2="52571"/>
                        <a14:foregroundMark x1="20500" y1="52571" x2="30000" y2="46857"/>
                        <a14:foregroundMark x1="11667" y1="56857" x2="10333" y2="73143"/>
                        <a14:foregroundMark x1="10333" y1="73143" x2="10333" y2="73143"/>
                        <a14:foregroundMark x1="8000" y1="65714" x2="5500" y2="72714"/>
                        <a14:foregroundMark x1="5500" y1="72714" x2="8000" y2="64571"/>
                        <a14:foregroundMark x1="51000" y1="72286" x2="59000" y2="71714"/>
                        <a14:foregroundMark x1="51000" y1="71714" x2="41833" y2="71143"/>
                        <a14:foregroundMark x1="41833" y1="71143" x2="68667" y2="74286"/>
                        <a14:foregroundMark x1="54667" y1="74000" x2="57667" y2="93714"/>
                        <a14:foregroundMark x1="84333" y1="69143" x2="82333" y2="57429"/>
                        <a14:foregroundMark x1="86333" y1="64571" x2="90667" y2="73143"/>
                        <a14:foregroundMark x1="43000" y1="3143" x2="46667" y2="4000"/>
                      </a14:backgroundRemoval>
                    </a14:imgEffect>
                  </a14:imgLayer>
                </a14:imgProps>
              </a:ext>
              <a:ext uri="{28A0092B-C50C-407E-A947-70E740481C1C}">
                <a14:useLocalDpi xmlns:a14="http://schemas.microsoft.com/office/drawing/2010/main" val="0"/>
              </a:ext>
            </a:extLst>
          </a:blip>
          <a:srcRect l="4734" t="571" r="7667" b="38061"/>
          <a:stretch/>
        </p:blipFill>
        <p:spPr>
          <a:xfrm>
            <a:off x="2884289" y="4000908"/>
            <a:ext cx="1112431" cy="909202"/>
          </a:xfrm>
          <a:prstGeom prst="rect">
            <a:avLst/>
          </a:prstGeom>
        </p:spPr>
      </p:pic>
      <p:pic>
        <p:nvPicPr>
          <p:cNvPr id="14" name="Grafik 13">
            <a:extLst>
              <a:ext uri="{FF2B5EF4-FFF2-40B4-BE49-F238E27FC236}">
                <a16:creationId xmlns:a16="http://schemas.microsoft.com/office/drawing/2014/main" id="{1F62AA3A-3E56-4D18-A49F-D4293E8796E7}"/>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7353" b="99510" l="10000" r="90000">
                        <a14:foregroundMark x1="43194" y1="8088" x2="48333" y2="7598"/>
                        <a14:foregroundMark x1="49861" y1="11275" x2="51250" y2="15441"/>
                        <a14:foregroundMark x1="46389" y1="93382" x2="48889" y2="69118"/>
                        <a14:foregroundMark x1="51250" y1="98529" x2="46667" y2="99510"/>
                        <a14:backgroundMark x1="17500" y1="45588" x2="17917" y2="71814"/>
                      </a14:backgroundRemoval>
                    </a14:imgEffect>
                  </a14:imgLayer>
                </a14:imgProps>
              </a:ext>
              <a:ext uri="{28A0092B-C50C-407E-A947-70E740481C1C}">
                <a14:useLocalDpi xmlns:a14="http://schemas.microsoft.com/office/drawing/2010/main" val="0"/>
              </a:ext>
            </a:extLst>
          </a:blip>
          <a:srcRect l="27285" t="4020" r="41291" b="40334"/>
          <a:stretch/>
        </p:blipFill>
        <p:spPr>
          <a:xfrm>
            <a:off x="6474316" y="1065638"/>
            <a:ext cx="928094" cy="931277"/>
          </a:xfrm>
          <a:prstGeom prst="rect">
            <a:avLst/>
          </a:prstGeom>
        </p:spPr>
      </p:pic>
      <p:pic>
        <p:nvPicPr>
          <p:cNvPr id="17" name="Grafik 16">
            <a:extLst>
              <a:ext uri="{FF2B5EF4-FFF2-40B4-BE49-F238E27FC236}">
                <a16:creationId xmlns:a16="http://schemas.microsoft.com/office/drawing/2014/main" id="{BD87B172-BE53-489A-9BAE-CE265A3DABAA}"/>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2588" b="97967" l="10000" r="90000">
                        <a14:foregroundMark x1="32656" y1="60628" x2="34531" y2="71904"/>
                        <a14:foregroundMark x1="62969" y1="67837" x2="61250" y2="86322"/>
                        <a14:foregroundMark x1="69531" y1="61738" x2="56875" y2="54898"/>
                        <a14:foregroundMark x1="56875" y1="54898" x2="62969" y2="56007"/>
                        <a14:foregroundMark x1="62969" y1="56007" x2="74063" y2="74861"/>
                        <a14:foregroundMark x1="74063" y1="74861" x2="78438" y2="96673"/>
                        <a14:foregroundMark x1="78438" y1="96673" x2="48125" y2="93900"/>
                        <a14:foregroundMark x1="48125" y1="93900" x2="40156" y2="95194"/>
                        <a14:foregroundMark x1="40156" y1="95194" x2="27969" y2="91682"/>
                        <a14:foregroundMark x1="27969" y1="91682" x2="24063" y2="86322"/>
                        <a14:foregroundMark x1="24063" y1="86322" x2="25156" y2="77634"/>
                        <a14:foregroundMark x1="25156" y1="77634" x2="32031" y2="63401"/>
                        <a14:foregroundMark x1="32031" y1="63401" x2="33281" y2="62477"/>
                        <a14:foregroundMark x1="26563" y1="96673" x2="32344" y2="98521"/>
                        <a14:foregroundMark x1="32344" y1="98521" x2="40625" y2="97043"/>
                        <a14:foregroundMark x1="40625" y1="97043" x2="45938" y2="93530"/>
                        <a14:foregroundMark x1="45938" y1="93530" x2="51563" y2="85767"/>
                        <a14:foregroundMark x1="51563" y1="85767" x2="54063" y2="74492"/>
                        <a14:foregroundMark x1="54063" y1="74492" x2="53281" y2="61922"/>
                        <a14:foregroundMark x1="46250" y1="12200" x2="48750" y2="7579"/>
                        <a14:foregroundMark x1="47813" y1="6654" x2="42468" y2="9640"/>
                        <a14:foregroundMark x1="38750" y1="17560" x2="40156" y2="15527"/>
                        <a14:foregroundMark x1="38313" y1="23803" x2="38281" y2="24769"/>
                        <a14:foregroundMark x1="38384" y1="21608" x2="38334" y2="23144"/>
                        <a14:foregroundMark x1="39961" y1="22065" x2="39844" y2="24769"/>
                        <a14:foregroundMark x1="40156" y1="17560" x2="40028" y2="20515"/>
                        <a14:foregroundMark x1="39844" y1="24769" x2="42656" y2="34381"/>
                        <a14:foregroundMark x1="40313" y1="17190" x2="42656" y2="10906"/>
                        <a14:foregroundMark x1="42656" y1="10906" x2="42656" y2="10906"/>
                        <a14:foregroundMark x1="56406" y1="97967" x2="26563" y2="97412"/>
                        <a14:foregroundMark x1="37985" y1="21492" x2="37969" y2="22181"/>
                        <a14:foregroundMark x1="38125" y1="15342" x2="38092" y2="16779"/>
                        <a14:foregroundMark x1="38750" y1="17375" x2="39219" y2="13124"/>
                        <a14:foregroundMark x1="38438" y1="14233" x2="41250" y2="10351"/>
                        <a14:foregroundMark x1="46343" y1="5718" x2="47500" y2="4806"/>
                        <a14:foregroundMark x1="45619" y1="6289" x2="45547" y2="6346"/>
                        <a14:foregroundMark x1="48400" y1="5002" x2="55156" y2="6470"/>
                        <a14:foregroundMark x1="55156" y1="6470" x2="60313" y2="13124"/>
                        <a14:foregroundMark x1="60313" y1="13124" x2="61563" y2="20333"/>
                        <a14:foregroundMark x1="47506" y1="4327" x2="47078" y2="4197"/>
                        <a14:foregroundMark x1="56406" y1="7024" x2="48621" y2="4664"/>
                        <a14:foregroundMark x1="46985" y1="4347" x2="47658" y2="4095"/>
                        <a14:foregroundMark x1="49219" y1="3512" x2="51250" y2="4621"/>
                        <a14:foregroundMark x1="49375" y1="3513" x2="55000" y2="5730"/>
                        <a14:foregroundMark x1="47876" y1="2922" x2="48313" y2="3094"/>
                        <a14:foregroundMark x1="38726" y1="20137" x2="38594" y2="19039"/>
                        <a14:foregroundMark x1="38812" y1="20162" x2="38906" y2="17930"/>
                        <a14:foregroundMark x1="38438" y1="21623" x2="38438" y2="22921"/>
                        <a14:foregroundMark x1="39063" y1="19409" x2="38941" y2="20200"/>
                        <a14:backgroundMark x1="82656" y1="73937" x2="82656" y2="73937"/>
                        <a14:backgroundMark x1="82656" y1="73383" x2="82656" y2="73383"/>
                        <a14:backgroundMark x1="82656" y1="73383" x2="82656" y2="73383"/>
                        <a14:backgroundMark x1="82344" y1="70610" x2="82813" y2="68946"/>
                        <a14:backgroundMark x1="83281" y1="80222" x2="82344" y2="86876"/>
                        <a14:backgroundMark x1="82344" y1="84473" x2="84219" y2="88540"/>
                        <a14:backgroundMark x1="83750" y1="78928" x2="81875" y2="71719"/>
                        <a14:backgroundMark x1="81875" y1="71719" x2="82500" y2="69131"/>
                        <a14:backgroundMark x1="82813" y1="65989" x2="84063" y2="81146"/>
                        <a14:backgroundMark x1="38750" y1="10351" x2="38750" y2="10351"/>
                        <a14:backgroundMark x1="39375" y1="8688" x2="39375" y2="8688"/>
                        <a14:backgroundMark x1="42500" y1="6100" x2="42500" y2="6100"/>
                        <a14:backgroundMark x1="43281" y1="2957" x2="43281" y2="2957"/>
                        <a14:backgroundMark x1="42656" y1="4067" x2="42656" y2="4067"/>
                        <a14:backgroundMark x1="41719" y1="5176" x2="41719" y2="5176"/>
                        <a14:backgroundMark x1="41719" y1="5176" x2="41719" y2="5176"/>
                        <a14:backgroundMark x1="40625" y1="6285" x2="40625" y2="6285"/>
                        <a14:backgroundMark x1="40313" y1="6654" x2="40313" y2="6654"/>
                        <a14:backgroundMark x1="40313" y1="6654" x2="40313" y2="6654"/>
                        <a14:backgroundMark x1="39063" y1="7948" x2="39063" y2="7948"/>
                        <a14:backgroundMark x1="39063" y1="7948" x2="39063" y2="7948"/>
                        <a14:backgroundMark x1="38594" y1="9057" x2="37500" y2="11460"/>
                        <a14:backgroundMark x1="37344" y1="12754" x2="37813" y2="11091"/>
                        <a14:backgroundMark x1="38125" y1="25323" x2="38090" y2="24040"/>
                        <a14:backgroundMark x1="37656" y1="19109" x2="37656" y2="15157"/>
                        <a14:backgroundMark x1="40625" y1="7579" x2="45000" y2="3142"/>
                        <a14:backgroundMark x1="44219" y1="4436" x2="38750" y2="7579"/>
                        <a14:backgroundMark x1="38750" y1="7579" x2="38594" y2="7763"/>
                        <a14:backgroundMark x1="40313" y1="7579" x2="36875" y2="11460"/>
                        <a14:backgroundMark x1="42813" y1="4436" x2="47031" y2="3142"/>
                        <a14:backgroundMark x1="46563" y1="2403" x2="47969" y2="2773"/>
                        <a14:backgroundMark x1="37656" y1="22366" x2="37969" y2="21627"/>
                        <a14:backgroundMark x1="38125" y1="23105" x2="38125" y2="22366"/>
                        <a14:backgroundMark x1="38125" y1="24399" x2="38125" y2="22736"/>
                        <a14:backgroundMark x1="38125" y1="19963" x2="37813" y2="21442"/>
                        <a14:backgroundMark x1="48750" y1="3327" x2="48906" y2="3327"/>
                        <a14:backgroundMark x1="48125" y1="2957" x2="48125" y2="2957"/>
                        <a14:backgroundMark x1="48125" y1="2957" x2="48125" y2="2957"/>
                        <a14:backgroundMark x1="48281" y1="3142" x2="49375" y2="3512"/>
                      </a14:backgroundRemoval>
                    </a14:imgEffect>
                  </a14:imgLayer>
                </a14:imgProps>
              </a:ext>
              <a:ext uri="{28A0092B-C50C-407E-A947-70E740481C1C}">
                <a14:useLocalDpi xmlns:a14="http://schemas.microsoft.com/office/drawing/2010/main" val="0"/>
              </a:ext>
            </a:extLst>
          </a:blip>
          <a:srcRect l="28195" t="1" r="19884" b="42980"/>
          <a:stretch/>
        </p:blipFill>
        <p:spPr>
          <a:xfrm>
            <a:off x="6532662" y="3066761"/>
            <a:ext cx="1009607" cy="937246"/>
          </a:xfrm>
          <a:prstGeom prst="rect">
            <a:avLst/>
          </a:prstGeom>
        </p:spPr>
      </p:pic>
      <p:pic>
        <p:nvPicPr>
          <p:cNvPr id="19" name="Grafik 18">
            <a:extLst>
              <a:ext uri="{FF2B5EF4-FFF2-40B4-BE49-F238E27FC236}">
                <a16:creationId xmlns:a16="http://schemas.microsoft.com/office/drawing/2014/main" id="{58BB0B74-0889-44E4-B34F-6D76B6D1577D}"/>
              </a:ext>
            </a:extLst>
          </p:cNvPr>
          <p:cNvPicPr>
            <a:picLocks noChangeAspect="1"/>
          </p:cNvPicPr>
          <p:nvPr/>
        </p:nvPicPr>
        <p:blipFill rotWithShape="1">
          <a:blip r:embed="rId12">
            <a:extLst>
              <a:ext uri="{28A0092B-C50C-407E-A947-70E740481C1C}">
                <a14:useLocalDpi xmlns:a14="http://schemas.microsoft.com/office/drawing/2010/main" val="0"/>
              </a:ext>
            </a:extLst>
          </a:blip>
          <a:srcRect l="24763" r="9344" b="42367"/>
          <a:stretch/>
        </p:blipFill>
        <p:spPr>
          <a:xfrm>
            <a:off x="3034501" y="2051087"/>
            <a:ext cx="834990" cy="973734"/>
          </a:xfrm>
          <a:prstGeom prst="rect">
            <a:avLst/>
          </a:prstGeom>
        </p:spPr>
      </p:pic>
      <p:pic>
        <p:nvPicPr>
          <p:cNvPr id="21" name="Grafik 20">
            <a:extLst>
              <a:ext uri="{FF2B5EF4-FFF2-40B4-BE49-F238E27FC236}">
                <a16:creationId xmlns:a16="http://schemas.microsoft.com/office/drawing/2014/main" id="{540BE56B-5564-4365-BEA6-A4329425D5F1}"/>
              </a:ext>
            </a:extLst>
          </p:cNvPr>
          <p:cNvPicPr>
            <a:picLocks noChangeAspect="1"/>
          </p:cNvPicPr>
          <p:nvPr/>
        </p:nvPicPr>
        <p:blipFill rotWithShape="1">
          <a:blip r:embed="rId13">
            <a:extLst>
              <a:ext uri="{BEBA8EAE-BF5A-486C-A8C5-ECC9F3942E4B}">
                <a14:imgProps xmlns:a14="http://schemas.microsoft.com/office/drawing/2010/main">
                  <a14:imgLayer r:embed="rId14">
                    <a14:imgEffect>
                      <a14:backgroundRemoval t="10000" b="98615" l="3077" r="90000">
                        <a14:foregroundMark x1="30769" y1="73692" x2="40615" y2="86308"/>
                        <a14:foregroundMark x1="40615" y1="86308" x2="40462" y2="87385"/>
                        <a14:foregroundMark x1="16308" y1="85231" x2="29846" y2="79692"/>
                        <a14:foregroundMark x1="7077" y1="92154" x2="11692" y2="84615"/>
                        <a14:foregroundMark x1="11692" y1="84615" x2="17077" y2="82308"/>
                        <a14:foregroundMark x1="8000" y1="93846" x2="80462" y2="87077"/>
                        <a14:foregroundMark x1="80462" y1="87077" x2="74308" y2="81385"/>
                        <a14:foregroundMark x1="74308" y1="81385" x2="53077" y2="75538"/>
                        <a14:foregroundMark x1="46615" y1="90154" x2="62308" y2="92000"/>
                        <a14:foregroundMark x1="62308" y1="92000" x2="65077" y2="95538"/>
                        <a14:foregroundMark x1="83692" y1="94462" x2="42923" y2="92615"/>
                        <a14:foregroundMark x1="10308" y1="98308" x2="4308" y2="94462"/>
                        <a14:foregroundMark x1="4308" y1="94462" x2="3077" y2="92154"/>
                        <a14:foregroundMark x1="3231" y1="88615" x2="16769" y2="96000"/>
                        <a14:foregroundMark x1="16769" y1="96000" x2="31538" y2="98615"/>
                        <a14:foregroundMark x1="80462" y1="97538" x2="83385" y2="97385"/>
                        <a14:foregroundMark x1="61846" y1="41231" x2="62308" y2="37692"/>
                        <a14:foregroundMark x1="63385" y1="34769" x2="63385" y2="34769"/>
                        <a14:foregroundMark x1="63538" y1="34769" x2="63538" y2="34769"/>
                        <a14:foregroundMark x1="60615" y1="40154" x2="60615" y2="40154"/>
                      </a14:backgroundRemoval>
                    </a14:imgEffect>
                  </a14:imgLayer>
                </a14:imgProps>
              </a:ext>
              <a:ext uri="{28A0092B-C50C-407E-A947-70E740481C1C}">
                <a14:useLocalDpi xmlns:a14="http://schemas.microsoft.com/office/drawing/2010/main" val="0"/>
              </a:ext>
            </a:extLst>
          </a:blip>
          <a:srcRect r="10994" b="12606"/>
          <a:stretch/>
        </p:blipFill>
        <p:spPr>
          <a:xfrm>
            <a:off x="10722611" y="3931536"/>
            <a:ext cx="1055203" cy="1036093"/>
          </a:xfrm>
          <a:prstGeom prst="rect">
            <a:avLst/>
          </a:prstGeom>
        </p:spPr>
      </p:pic>
      <p:pic>
        <p:nvPicPr>
          <p:cNvPr id="22" name="Grafik 21">
            <a:extLst>
              <a:ext uri="{FF2B5EF4-FFF2-40B4-BE49-F238E27FC236}">
                <a16:creationId xmlns:a16="http://schemas.microsoft.com/office/drawing/2014/main" id="{D6460E4D-59EB-48F1-A965-2E4372F67164}"/>
              </a:ext>
            </a:extLst>
          </p:cNvPr>
          <p:cNvPicPr>
            <a:picLocks noChangeAspect="1"/>
          </p:cNvPicPr>
          <p:nvPr/>
        </p:nvPicPr>
        <p:blipFill>
          <a:blip r:embed="rId15"/>
          <a:stretch>
            <a:fillRect/>
          </a:stretch>
        </p:blipFill>
        <p:spPr>
          <a:xfrm>
            <a:off x="10618953" y="3101758"/>
            <a:ext cx="1112431" cy="901615"/>
          </a:xfrm>
          <a:prstGeom prst="rect">
            <a:avLst/>
          </a:prstGeom>
        </p:spPr>
      </p:pic>
      <p:pic>
        <p:nvPicPr>
          <p:cNvPr id="23" name="Grafik 22">
            <a:extLst>
              <a:ext uri="{FF2B5EF4-FFF2-40B4-BE49-F238E27FC236}">
                <a16:creationId xmlns:a16="http://schemas.microsoft.com/office/drawing/2014/main" id="{377CDA1D-F177-4511-A53E-F49CFC6685EB}"/>
              </a:ext>
            </a:extLst>
          </p:cNvPr>
          <p:cNvPicPr>
            <a:picLocks noChangeAspect="1"/>
          </p:cNvPicPr>
          <p:nvPr/>
        </p:nvPicPr>
        <p:blipFill rotWithShape="1">
          <a:blip r:embed="rId16"/>
          <a:srcRect l="8403" b="10704"/>
          <a:stretch/>
        </p:blipFill>
        <p:spPr>
          <a:xfrm>
            <a:off x="6480877" y="4041180"/>
            <a:ext cx="878788" cy="999158"/>
          </a:xfrm>
          <a:prstGeom prst="rect">
            <a:avLst/>
          </a:prstGeom>
        </p:spPr>
      </p:pic>
      <p:pic>
        <p:nvPicPr>
          <p:cNvPr id="24" name="Grafik 23">
            <a:extLst>
              <a:ext uri="{FF2B5EF4-FFF2-40B4-BE49-F238E27FC236}">
                <a16:creationId xmlns:a16="http://schemas.microsoft.com/office/drawing/2014/main" id="{00DBA988-D5D9-4826-974E-B77CCF7D6773}"/>
              </a:ext>
            </a:extLst>
          </p:cNvPr>
          <p:cNvPicPr>
            <a:picLocks noChangeAspect="1"/>
          </p:cNvPicPr>
          <p:nvPr/>
        </p:nvPicPr>
        <p:blipFill rotWithShape="1">
          <a:blip r:embed="rId17"/>
          <a:srcRect b="22347"/>
          <a:stretch/>
        </p:blipFill>
        <p:spPr>
          <a:xfrm>
            <a:off x="10618953" y="1049225"/>
            <a:ext cx="1023966" cy="937246"/>
          </a:xfrm>
          <a:prstGeom prst="rect">
            <a:avLst/>
          </a:prstGeom>
        </p:spPr>
      </p:pic>
      <p:pic>
        <p:nvPicPr>
          <p:cNvPr id="25" name="Grafik 24">
            <a:extLst>
              <a:ext uri="{FF2B5EF4-FFF2-40B4-BE49-F238E27FC236}">
                <a16:creationId xmlns:a16="http://schemas.microsoft.com/office/drawing/2014/main" id="{B0D201A6-6047-4B4D-84EB-EB599A6C8CFE}"/>
              </a:ext>
            </a:extLst>
          </p:cNvPr>
          <p:cNvPicPr>
            <a:picLocks noChangeAspect="1"/>
          </p:cNvPicPr>
          <p:nvPr/>
        </p:nvPicPr>
        <p:blipFill rotWithShape="1">
          <a:blip r:embed="rId18">
            <a:extLst>
              <a:ext uri="{BEBA8EAE-BF5A-486C-A8C5-ECC9F3942E4B}">
                <a14:imgProps xmlns:a14="http://schemas.microsoft.com/office/drawing/2010/main">
                  <a14:imgLayer r:embed="rId19">
                    <a14:imgEffect>
                      <a14:backgroundRemoval t="8381" b="97017" l="10000" r="90000">
                        <a14:foregroundMark x1="69063" y1="8381" x2="68073" y2="97017"/>
                        <a14:backgroundMark x1="21771" y1="32102" x2="35729" y2="52557"/>
                        <a14:backgroundMark x1="52500" y1="33949" x2="58698" y2="30824"/>
                        <a14:backgroundMark x1="62760" y1="31108" x2="45469" y2="47301"/>
                      </a14:backgroundRemoval>
                    </a14:imgEffect>
                  </a14:imgLayer>
                </a14:imgProps>
              </a:ext>
              <a:ext uri="{28A0092B-C50C-407E-A947-70E740481C1C}">
                <a14:useLocalDpi xmlns:a14="http://schemas.microsoft.com/office/drawing/2010/main" val="0"/>
              </a:ext>
            </a:extLst>
          </a:blip>
          <a:srcRect l="60238" t="5305" r="21786" b="51657"/>
          <a:stretch/>
        </p:blipFill>
        <p:spPr>
          <a:xfrm>
            <a:off x="3034501" y="1126461"/>
            <a:ext cx="979628" cy="860010"/>
          </a:xfrm>
          <a:prstGeom prst="rect">
            <a:avLst/>
          </a:prstGeom>
        </p:spPr>
      </p:pic>
      <p:pic>
        <p:nvPicPr>
          <p:cNvPr id="3" name="Grafik 2" descr="Ein Bild, das Person, Mann, Anzug, Kleidung enthält.&#10;&#10;Automatisch generierte Beschreibung">
            <a:extLst>
              <a:ext uri="{FF2B5EF4-FFF2-40B4-BE49-F238E27FC236}">
                <a16:creationId xmlns:a16="http://schemas.microsoft.com/office/drawing/2014/main" id="{439CDFC9-3D3A-46FF-976A-F7A8C8553972}"/>
              </a:ext>
            </a:extLst>
          </p:cNvPr>
          <p:cNvPicPr>
            <a:picLocks noChangeAspect="1"/>
          </p:cNvPicPr>
          <p:nvPr/>
        </p:nvPicPr>
        <p:blipFill rotWithShape="1">
          <a:blip r:embed="rId20">
            <a:extLst>
              <a:ext uri="{28A0092B-C50C-407E-A947-70E740481C1C}">
                <a14:useLocalDpi xmlns:a14="http://schemas.microsoft.com/office/drawing/2010/main" val="0"/>
              </a:ext>
            </a:extLst>
          </a:blip>
          <a:srcRect t="5979" b="15148"/>
          <a:stretch/>
        </p:blipFill>
        <p:spPr>
          <a:xfrm>
            <a:off x="6532662" y="2121122"/>
            <a:ext cx="878788" cy="931278"/>
          </a:xfrm>
          <a:prstGeom prst="rect">
            <a:avLst/>
          </a:prstGeom>
        </p:spPr>
      </p:pic>
      <p:pic>
        <p:nvPicPr>
          <p:cNvPr id="4" name="Grafik 3" descr="Ein Bild, das Mann, Person, Anzug, Kleidung enthält.&#10;&#10;Automatisch generierte Beschreibung">
            <a:extLst>
              <a:ext uri="{FF2B5EF4-FFF2-40B4-BE49-F238E27FC236}">
                <a16:creationId xmlns:a16="http://schemas.microsoft.com/office/drawing/2014/main" id="{BA08EFC1-40DC-47E3-B679-E0B52D92D8BB}"/>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940778" y="4985625"/>
            <a:ext cx="1055942" cy="1055942"/>
          </a:xfrm>
          <a:prstGeom prst="rect">
            <a:avLst/>
          </a:prstGeom>
        </p:spPr>
      </p:pic>
      <p:pic>
        <p:nvPicPr>
          <p:cNvPr id="6" name="Grafik 5" descr="Ein Bild, das Person, Kleidung, Frau, stehend enthält.&#10;&#10;Automatisch generierte Beschreibung">
            <a:extLst>
              <a:ext uri="{FF2B5EF4-FFF2-40B4-BE49-F238E27FC236}">
                <a16:creationId xmlns:a16="http://schemas.microsoft.com/office/drawing/2014/main" id="{EA6F91D8-F9D3-4A00-B851-BC33CDB5E03E}"/>
              </a:ext>
            </a:extLst>
          </p:cNvPr>
          <p:cNvPicPr>
            <a:picLocks noChangeAspect="1"/>
          </p:cNvPicPr>
          <p:nvPr/>
        </p:nvPicPr>
        <p:blipFill rotWithShape="1">
          <a:blip r:embed="rId22">
            <a:extLst>
              <a:ext uri="{28A0092B-C50C-407E-A947-70E740481C1C}">
                <a14:useLocalDpi xmlns:a14="http://schemas.microsoft.com/office/drawing/2010/main" val="0"/>
              </a:ext>
            </a:extLst>
          </a:blip>
          <a:srcRect l="5637" t="7871" r="10940" b="48843"/>
          <a:stretch/>
        </p:blipFill>
        <p:spPr>
          <a:xfrm>
            <a:off x="6317267" y="5077511"/>
            <a:ext cx="1206008" cy="938662"/>
          </a:xfrm>
          <a:prstGeom prst="rect">
            <a:avLst/>
          </a:prstGeom>
        </p:spPr>
      </p:pic>
      <p:sp>
        <p:nvSpPr>
          <p:cNvPr id="26" name="Titel 2">
            <a:extLst>
              <a:ext uri="{FF2B5EF4-FFF2-40B4-BE49-F238E27FC236}">
                <a16:creationId xmlns:a16="http://schemas.microsoft.com/office/drawing/2014/main" id="{050B3BEC-C750-497D-A189-FD91040B828A}"/>
              </a:ext>
            </a:extLst>
          </p:cNvPr>
          <p:cNvSpPr>
            <a:spLocks noGrp="1"/>
          </p:cNvSpPr>
          <p:nvPr>
            <p:ph type="ctrTitle"/>
          </p:nvPr>
        </p:nvSpPr>
        <p:spPr>
          <a:xfrm>
            <a:off x="-99387" y="180097"/>
            <a:ext cx="11742305" cy="769441"/>
          </a:xfrm>
          <a:solidFill>
            <a:schemeClr val="bg1">
              <a:lumMod val="85000"/>
            </a:schemeClr>
          </a:solidFill>
        </p:spPr>
        <p:txBody>
          <a:bodyPr wrap="square" lIns="720000" rIns="180000" anchor="ctr">
            <a:noAutofit/>
          </a:bodyPr>
          <a:lstStyle/>
          <a:p>
            <a:r>
              <a:rPr lang="de-DE" sz="4400" b="1" dirty="0">
                <a:latin typeface="Arial" panose="020B0604020202020204" pitchFamily="34" charset="0"/>
                <a:cs typeface="Arial" panose="020B0604020202020204" pitchFamily="34" charset="0"/>
              </a:rPr>
              <a:t>Breite Allianz für Ersatz alter Flugzeuge</a:t>
            </a:r>
          </a:p>
        </p:txBody>
      </p:sp>
      <p:pic>
        <p:nvPicPr>
          <p:cNvPr id="8" name="Grafik 7" descr="Ein Bild, das Mann, Person, Kleidung, Schlips enthält.&#10;&#10;Automatisch generierte Beschreibung">
            <a:extLst>
              <a:ext uri="{FF2B5EF4-FFF2-40B4-BE49-F238E27FC236}">
                <a16:creationId xmlns:a16="http://schemas.microsoft.com/office/drawing/2014/main" id="{66C22B4F-06BB-448C-B9FF-F550014647C5}"/>
              </a:ext>
            </a:extLst>
          </p:cNvPr>
          <p:cNvPicPr>
            <a:picLocks noChangeAspect="1"/>
          </p:cNvPicPr>
          <p:nvPr/>
        </p:nvPicPr>
        <p:blipFill rotWithShape="1">
          <a:blip r:embed="rId23">
            <a:extLst>
              <a:ext uri="{28A0092B-C50C-407E-A947-70E740481C1C}">
                <a14:useLocalDpi xmlns:a14="http://schemas.microsoft.com/office/drawing/2010/main" val="0"/>
              </a:ext>
            </a:extLst>
          </a:blip>
          <a:srcRect t="5313" b="13805"/>
          <a:stretch/>
        </p:blipFill>
        <p:spPr>
          <a:xfrm>
            <a:off x="10722611" y="5040337"/>
            <a:ext cx="878788" cy="1004833"/>
          </a:xfrm>
          <a:prstGeom prst="rect">
            <a:avLst/>
          </a:prstGeom>
        </p:spPr>
      </p:pic>
    </p:spTree>
    <p:extLst>
      <p:ext uri="{BB962C8B-B14F-4D97-AF65-F5344CB8AC3E}">
        <p14:creationId xmlns:p14="http://schemas.microsoft.com/office/powerpoint/2010/main" val="14909692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DBC32E2-F527-41E5-8513-234239D8FC4F}"/>
              </a:ext>
            </a:extLst>
          </p:cNvPr>
          <p:cNvPicPr>
            <a:picLocks noChangeAspect="1"/>
          </p:cNvPicPr>
          <p:nvPr/>
        </p:nvPicPr>
        <p:blipFill>
          <a:blip r:embed="rId2"/>
          <a:stretch>
            <a:fillRect/>
          </a:stretch>
        </p:blipFill>
        <p:spPr>
          <a:xfrm>
            <a:off x="0" y="0"/>
            <a:ext cx="12192000" cy="6858000"/>
          </a:xfrm>
          <a:prstGeom prst="rect">
            <a:avLst/>
          </a:prstGeom>
        </p:spPr>
      </p:pic>
      <p:sp>
        <p:nvSpPr>
          <p:cNvPr id="3" name="Untertitel 2">
            <a:extLst>
              <a:ext uri="{FF2B5EF4-FFF2-40B4-BE49-F238E27FC236}">
                <a16:creationId xmlns:a16="http://schemas.microsoft.com/office/drawing/2014/main" id="{1AFC3F46-789B-45AE-8D09-3DBEADF279FF}"/>
              </a:ext>
            </a:extLst>
          </p:cNvPr>
          <p:cNvSpPr>
            <a:spLocks noGrp="1"/>
          </p:cNvSpPr>
          <p:nvPr>
            <p:ph type="subTitle" idx="1"/>
          </p:nvPr>
        </p:nvSpPr>
        <p:spPr>
          <a:xfrm>
            <a:off x="10595" y="3269527"/>
            <a:ext cx="4987575" cy="535531"/>
          </a:xfrm>
          <a:noFill/>
        </p:spPr>
        <p:txBody>
          <a:bodyPr/>
          <a:lstStyle/>
          <a:p>
            <a:r>
              <a:rPr lang="de-CH" b="1" dirty="0">
                <a:latin typeface="Arial" panose="020B0604020202020204" pitchFamily="34" charset="0"/>
                <a:cs typeface="Arial" panose="020B0604020202020204" pitchFamily="34" charset="0"/>
              </a:rPr>
              <a:t>27. September 2020</a:t>
            </a:r>
          </a:p>
        </p:txBody>
      </p:sp>
      <p:sp>
        <p:nvSpPr>
          <p:cNvPr id="5" name="ZoneTexte 6">
            <a:extLst>
              <a:ext uri="{FF2B5EF4-FFF2-40B4-BE49-F238E27FC236}">
                <a16:creationId xmlns:a16="http://schemas.microsoft.com/office/drawing/2014/main" id="{956D13D6-69A9-479C-891C-22113921416B}"/>
              </a:ext>
            </a:extLst>
          </p:cNvPr>
          <p:cNvSpPr txBox="1"/>
          <p:nvPr/>
        </p:nvSpPr>
        <p:spPr>
          <a:xfrm>
            <a:off x="527124" y="637097"/>
            <a:ext cx="10069158" cy="2123658"/>
          </a:xfrm>
          <a:prstGeom prst="rect">
            <a:avLst/>
          </a:prstGeom>
          <a:noFill/>
        </p:spPr>
        <p:txBody>
          <a:bodyPr wrap="square" rtlCol="0">
            <a:spAutoFit/>
          </a:bodyPr>
          <a:lstStyle/>
          <a:p>
            <a:r>
              <a:rPr lang="fr-CH" sz="6600" b="1" dirty="0">
                <a:latin typeface="Arial" panose="020B0604020202020204" pitchFamily="34" charset="0"/>
                <a:cs typeface="Arial" panose="020B0604020202020204" pitchFamily="34" charset="0"/>
              </a:rPr>
              <a:t>JA </a:t>
            </a:r>
            <a:r>
              <a:rPr lang="fr-CH" sz="6600" b="1" dirty="0" err="1">
                <a:latin typeface="Arial" panose="020B0604020202020204" pitchFamily="34" charset="0"/>
                <a:cs typeface="Arial" panose="020B0604020202020204" pitchFamily="34" charset="0"/>
              </a:rPr>
              <a:t>zur</a:t>
            </a:r>
            <a:r>
              <a:rPr lang="fr-CH" sz="6600" b="1" dirty="0">
                <a:latin typeface="Arial" panose="020B0604020202020204" pitchFamily="34" charset="0"/>
                <a:cs typeface="Arial" panose="020B0604020202020204" pitchFamily="34" charset="0"/>
              </a:rPr>
              <a:t> </a:t>
            </a:r>
            <a:r>
              <a:rPr lang="fr-CH" sz="6600" b="1" dirty="0" err="1">
                <a:latin typeface="Arial" panose="020B0604020202020204" pitchFamily="34" charset="0"/>
                <a:cs typeface="Arial" panose="020B0604020202020204" pitchFamily="34" charset="0"/>
              </a:rPr>
              <a:t>Beschaffung</a:t>
            </a:r>
            <a:r>
              <a:rPr lang="fr-CH" sz="6600" b="1" dirty="0">
                <a:latin typeface="Arial" panose="020B0604020202020204" pitchFamily="34" charset="0"/>
                <a:cs typeface="Arial" panose="020B0604020202020204" pitchFamily="34" charset="0"/>
              </a:rPr>
              <a:t> </a:t>
            </a:r>
            <a:r>
              <a:rPr lang="fr-CH" sz="6600" b="1" dirty="0" err="1">
                <a:latin typeface="Arial" panose="020B0604020202020204" pitchFamily="34" charset="0"/>
                <a:cs typeface="Arial" panose="020B0604020202020204" pitchFamily="34" charset="0"/>
              </a:rPr>
              <a:t>neuer</a:t>
            </a:r>
            <a:r>
              <a:rPr lang="fr-CH" sz="6600" b="1" dirty="0">
                <a:latin typeface="Arial" panose="020B0604020202020204" pitchFamily="34" charset="0"/>
                <a:cs typeface="Arial" panose="020B0604020202020204" pitchFamily="34" charset="0"/>
              </a:rPr>
              <a:t> </a:t>
            </a:r>
            <a:r>
              <a:rPr lang="fr-CH" sz="6600" b="1" dirty="0" err="1">
                <a:latin typeface="Arial" panose="020B0604020202020204" pitchFamily="34" charset="0"/>
                <a:cs typeface="Arial" panose="020B0604020202020204" pitchFamily="34" charset="0"/>
              </a:rPr>
              <a:t>Kampfflugzeuge</a:t>
            </a:r>
            <a:endParaRPr lang="fr-CH" sz="6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5315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fik 8" descr="Ein Bild, das stehend, Skifahren enthält.&#10;&#10;Automatisch generierte Beschreibung">
            <a:extLst>
              <a:ext uri="{FF2B5EF4-FFF2-40B4-BE49-F238E27FC236}">
                <a16:creationId xmlns:a16="http://schemas.microsoft.com/office/drawing/2014/main" id="{D27FFAB7-C706-4033-B8A8-BDEA41D7D3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1342"/>
            <a:ext cx="12202324" cy="5835316"/>
          </a:xfrm>
          <a:prstGeom prst="rect">
            <a:avLst/>
          </a:prstGeom>
        </p:spPr>
      </p:pic>
    </p:spTree>
    <p:extLst>
      <p:ext uri="{BB962C8B-B14F-4D97-AF65-F5344CB8AC3E}">
        <p14:creationId xmlns:p14="http://schemas.microsoft.com/office/powerpoint/2010/main" val="1532267112"/>
      </p:ext>
    </p:extLst>
  </p:cSld>
  <p:clrMapOvr>
    <a:masterClrMapping/>
  </p:clrMapOvr>
</p:sld>
</file>

<file path=ppt/theme/theme1.xml><?xml version="1.0" encoding="utf-8"?>
<a:theme xmlns:a="http://schemas.openxmlformats.org/drawingml/2006/main" name="Office">
  <a:themeElements>
    <a:clrScheme name="FDP Farben">
      <a:dk1>
        <a:srgbClr val="171616"/>
      </a:dk1>
      <a:lt1>
        <a:srgbClr val="FFFFFF"/>
      </a:lt1>
      <a:dk2>
        <a:srgbClr val="44546A"/>
      </a:dk2>
      <a:lt2>
        <a:srgbClr val="FFFFFF"/>
      </a:lt2>
      <a:accent1>
        <a:srgbClr val="2F60AC"/>
      </a:accent1>
      <a:accent2>
        <a:srgbClr val="4C92FF"/>
      </a:accent2>
      <a:accent3>
        <a:srgbClr val="0064FF"/>
      </a:accent3>
      <a:accent4>
        <a:srgbClr val="26497F"/>
      </a:accent4>
      <a:accent5>
        <a:srgbClr val="0890FF"/>
      </a:accent5>
      <a:accent6>
        <a:srgbClr val="00487F"/>
      </a:accent6>
      <a:hlink>
        <a:srgbClr val="00487F"/>
      </a:hlink>
      <a:folHlink>
        <a:srgbClr val="00B0F0"/>
      </a:folHlink>
    </a:clrScheme>
    <a:fontScheme name="FDP Schrift">
      <a:majorFont>
        <a:latin typeface="Linotype Univers 320 CnLight"/>
        <a:ea typeface=""/>
        <a:cs typeface=""/>
      </a:majorFont>
      <a:minorFont>
        <a:latin typeface="Linotype Univers 420 Condense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DP_Vorlage.potx" id="{D6B85623-5E24-4219-A6A1-E7DB3B7BE38F}" vid="{1A42B814-CFED-4B03-99B2-E097EC5FFD1F}"/>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2755</Words>
  <Application>Microsoft Office PowerPoint</Application>
  <PresentationFormat>Breitbild</PresentationFormat>
  <Paragraphs>260</Paragraphs>
  <Slides>15</Slides>
  <Notes>12</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15</vt:i4>
      </vt:variant>
    </vt:vector>
  </HeadingPairs>
  <TitlesOfParts>
    <vt:vector size="21" baseType="lpstr">
      <vt:lpstr>Arial</vt:lpstr>
      <vt:lpstr>Calibri</vt:lpstr>
      <vt:lpstr>Helvetica</vt:lpstr>
      <vt:lpstr>Linotype Univers 320 CnLight</vt:lpstr>
      <vt:lpstr>Linotype Univers 420 Condensed</vt:lpstr>
      <vt:lpstr>Office</vt:lpstr>
      <vt:lpstr>PowerPoint-Präsentation</vt:lpstr>
      <vt:lpstr>Flugzeuge seit 1978 und 1996 im Einsatz</vt:lpstr>
      <vt:lpstr>Versch. Systeme sorgen für Schutz</vt:lpstr>
      <vt:lpstr>Die Luftwaffe hat viele Aufgaben</vt:lpstr>
      <vt:lpstr>Entscheid Erneuerung Ja oder Nein</vt:lpstr>
      <vt:lpstr>Um was geht es jetzt konkret</vt:lpstr>
      <vt:lpstr>Fahrplan für Ersatz ab 2030</vt:lpstr>
      <vt:lpstr>Braucht es die Luftwaffe noch?</vt:lpstr>
      <vt:lpstr>Sich selbst schützen können</vt:lpstr>
      <vt:lpstr>In jeder Situation den richtigen Schutz</vt:lpstr>
      <vt:lpstr>Von der Krise lernen</vt:lpstr>
      <vt:lpstr>Falsche Aussagen der GSoA </vt:lpstr>
      <vt:lpstr>Breite Allianz für Ersatz alter Flugzeuge</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Marcel Schuler - FDP. Die Liberalen</dc:creator>
  <cp:lastModifiedBy>Céline Bawidamann - FDP.Die Liberalen</cp:lastModifiedBy>
  <cp:revision>214</cp:revision>
  <dcterms:created xsi:type="dcterms:W3CDTF">2019-12-06T08:22:57Z</dcterms:created>
  <dcterms:modified xsi:type="dcterms:W3CDTF">2020-08-03T08:32:39Z</dcterms:modified>
</cp:coreProperties>
</file>